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4" r:id="rId15"/>
    <p:sldId id="271" r:id="rId16"/>
    <p:sldId id="263" r:id="rId17"/>
    <p:sldId id="272" r:id="rId18"/>
    <p:sldId id="273" r:id="rId19"/>
    <p:sldId id="276" r:id="rId20"/>
    <p:sldId id="277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17" autoAdjust="0"/>
  </p:normalViewPr>
  <p:slideViewPr>
    <p:cSldViewPr>
      <p:cViewPr varScale="1">
        <p:scale>
          <a:sx n="77" d="100"/>
          <a:sy n="77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577B7-9923-404B-8A93-3195EFF7B239}" type="datetimeFigureOut">
              <a:rPr lang="en-SG" smtClean="0"/>
              <a:t>2/3/2016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49F1-1F67-42A6-B2F4-A31F825AE2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161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6 Circles detected by Algorithm 2 in the first nine images of the CASIA Iris Interval database.</a:t>
            </a:r>
          </a:p>
          <a:p>
            <a:r>
              <a:rPr lang="en-SG" dirty="0" smtClean="0"/>
              <a:t>A Fisher–Rao Metric for Curves Using the Information in Edges, by SJ Maybank,  Journal of Mathematical Imaging and Vision, 2015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649F1-1F67-42A6-B2F4-A31F825AE21A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450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original images:</a:t>
            </a:r>
          </a:p>
          <a:p>
            <a:pPr marL="228600" indent="-228600">
              <a:buAutoNum type="alphaLcParenBoth"/>
            </a:pP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Synthetic1; (</a:t>
            </a:r>
            <a:r>
              <a:rPr lang="en-SG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Synthetic2; (</a:t>
            </a:r>
            <a:r>
              <a:rPr lang="en-SG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Office2; (</a:t>
            </a:r>
            <a:r>
              <a:rPr lang="en-SG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Corridor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649F1-1F67-42A6-B2F4-A31F825AE21A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200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original images:</a:t>
            </a:r>
          </a:p>
          <a:p>
            <a:pPr marL="228600" indent="-228600">
              <a:buAutoNum type="alphaLcParenBoth"/>
            </a:pPr>
            <a:r>
              <a:rPr lang="en-SG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Synthetic1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(</a:t>
            </a:r>
            <a:r>
              <a:rPr lang="en-SG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SG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Synthetic2; (</a:t>
            </a:r>
            <a:r>
              <a:rPr lang="en-SG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SG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Office2; (</a:t>
            </a:r>
            <a:r>
              <a:rPr lang="en-SG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SG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Corridor</a:t>
            </a:r>
          </a:p>
          <a:p>
            <a:pPr marL="0" indent="0">
              <a:buNone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649F1-1F67-42A6-B2F4-A31F825AE21A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200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http://www.brunel.ac.uk/~mastmmb/images/h2geodesic1.jpg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649F1-1F67-42A6-B2F4-A31F825AE21A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489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41EB-2319-4714-A7EE-3670A6FB0EAD}" type="datetimeFigureOut">
              <a:rPr lang="en-SG" smtClean="0"/>
              <a:pPr/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C7CC6-6174-4DA9-9397-97BD7662A693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Fisher Information and Applications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MLCV Reading Group </a:t>
            </a:r>
          </a:p>
          <a:p>
            <a:r>
              <a:rPr lang="en-US" dirty="0" smtClean="0"/>
              <a:t>3Mar16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Information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Remark:</a:t>
            </a:r>
          </a:p>
          <a:p>
            <a:pPr lvl="1"/>
            <a:r>
              <a:rPr lang="en-US" dirty="0" smtClean="0"/>
              <a:t>When low curvature (almost flat log-likelihood curve), expect large deviation from</a:t>
            </a:r>
          </a:p>
          <a:p>
            <a:pPr lvl="1"/>
            <a:r>
              <a:rPr lang="en-US" dirty="0" smtClean="0"/>
              <a:t>When high curvature (peaky log-likelihood), expect small deviation from  </a:t>
            </a:r>
          </a:p>
          <a:p>
            <a:r>
              <a:rPr lang="en-US" dirty="0" smtClean="0"/>
              <a:t>Example, consider Poisson distribution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have                                               , thus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1143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Single parameter scenario</a:t>
            </a:r>
            <a:endParaRPr lang="en-S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6" y="4305300"/>
            <a:ext cx="32754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39" y="5257800"/>
            <a:ext cx="3385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0"/>
            <a:ext cx="153572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Information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Remarks:</a:t>
            </a:r>
          </a:p>
          <a:p>
            <a:pPr lvl="1"/>
            <a:r>
              <a:rPr lang="en-US" dirty="0" smtClean="0"/>
              <a:t>Score function                                    has zero mean under       , i.e.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Also, </a:t>
            </a:r>
          </a:p>
          <a:p>
            <a:pPr lvl="1"/>
            <a:r>
              <a:rPr lang="en-US" dirty="0" smtClean="0"/>
              <a:t>We have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143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Multi-parameter scenario</a:t>
            </a:r>
            <a:endParaRPr lang="en-SG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859881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38530"/>
            <a:ext cx="4572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048000"/>
            <a:ext cx="789365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20938"/>
            <a:ext cx="2209800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56" y="4572000"/>
            <a:ext cx="4617244" cy="205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4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Information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Theorem </a:t>
            </a:r>
            <a:r>
              <a:rPr lang="en-US" dirty="0" smtClean="0"/>
              <a:t>(Multi-</a:t>
            </a:r>
            <a:r>
              <a:rPr lang="en-US" dirty="0" err="1" smtClean="0"/>
              <a:t>param</a:t>
            </a:r>
            <a:r>
              <a:rPr lang="en-US" dirty="0" smtClean="0"/>
              <a:t>. Cramer-Rao </a:t>
            </a:r>
            <a:r>
              <a:rPr lang="en-US" dirty="0"/>
              <a:t>bound): </a:t>
            </a:r>
            <a:r>
              <a:rPr lang="en-US" dirty="0" smtClean="0"/>
              <a:t>The </a:t>
            </a:r>
            <a:r>
              <a:rPr lang="en-US" dirty="0"/>
              <a:t>variance of any </a:t>
            </a:r>
            <a:r>
              <a:rPr lang="en-US" dirty="0" smtClean="0"/>
              <a:t>vector-valued estimator    </a:t>
            </a:r>
            <a:r>
              <a:rPr lang="en-US" dirty="0"/>
              <a:t>from </a:t>
            </a:r>
            <a:r>
              <a:rPr lang="en-US" dirty="0" err="1"/>
              <a:t>iid</a:t>
            </a:r>
            <a:r>
              <a:rPr lang="en-US" dirty="0"/>
              <a:t> random sample of size n of underlying distribution           , is bounded </a:t>
            </a:r>
            <a:r>
              <a:rPr lang="en-US" dirty="0" smtClean="0"/>
              <a:t>by</a:t>
            </a:r>
          </a:p>
          <a:p>
            <a:endParaRPr lang="en-US" dirty="0" smtClean="0"/>
          </a:p>
          <a:p>
            <a:r>
              <a:rPr lang="en-US" dirty="0" smtClean="0"/>
              <a:t>Example (Exponential family of distributions): Since                                                , we have   </a:t>
            </a:r>
          </a:p>
          <a:p>
            <a:pPr marL="0" indent="0">
              <a:buNone/>
            </a:pPr>
            <a:r>
              <a:rPr lang="en-US" dirty="0" smtClean="0"/>
              <a:t>                              and                     . Then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143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Multi-parameter scenario</a:t>
            </a:r>
            <a:endParaRPr lang="en-SG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09800"/>
            <a:ext cx="350762" cy="4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97971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15" y="3062287"/>
            <a:ext cx="240568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43319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2286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7025"/>
            <a:ext cx="173443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0"/>
            <a:ext cx="17068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Basics of Fisher information</a:t>
            </a:r>
          </a:p>
          <a:p>
            <a:r>
              <a:rPr lang="en-US" dirty="0" smtClean="0"/>
              <a:t>Connection to MLE</a:t>
            </a:r>
          </a:p>
          <a:p>
            <a:r>
              <a:rPr lang="en-US" dirty="0" smtClean="0"/>
              <a:t>Cramer-Rao bound</a:t>
            </a:r>
          </a:p>
          <a:p>
            <a:r>
              <a:rPr lang="en-US" b="1" dirty="0" smtClean="0"/>
              <a:t>Connections to KL divergence, mutual information</a:t>
            </a:r>
          </a:p>
          <a:p>
            <a:r>
              <a:rPr lang="en-US" dirty="0" smtClean="0"/>
              <a:t>Connection to differential geometry</a:t>
            </a:r>
          </a:p>
          <a:p>
            <a:endParaRPr lang="en-US" dirty="0"/>
          </a:p>
          <a:p>
            <a:r>
              <a:rPr lang="en-US" dirty="0" smtClean="0"/>
              <a:t>Applications? Papers in NIPS, IJCV, ….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742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KL-divergence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Entropy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Relative entropy (i.e. KL-divergence)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Remark:</a:t>
            </a:r>
          </a:p>
          <a:p>
            <a:pPr lvl="1"/>
            <a:r>
              <a:rPr lang="en-US" dirty="0" smtClean="0"/>
              <a:t>KL(p||q) &gt;=0</a:t>
            </a:r>
            <a:endParaRPr lang="en-S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35667"/>
            <a:ext cx="3552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89" y="4191000"/>
            <a:ext cx="329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KL-divergence of Exponential Family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</a:t>
            </a:r>
          </a:p>
          <a:p>
            <a:r>
              <a:rPr lang="en-US" dirty="0" smtClean="0"/>
              <a:t>We have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KL is roughly quadratic for exp. family distributions, where quadratic form is given by the Fisher information matrix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3319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29592"/>
            <a:ext cx="6747414" cy="62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5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Information</a:t>
            </a:r>
            <a:endParaRPr lang="en-SG" dirty="0"/>
          </a:p>
        </p:txBody>
      </p:sp>
      <p:pic>
        <p:nvPicPr>
          <p:cNvPr id="5122" name="Picture 2" descr="https://upload.wikimedia.org/wikipedia/commons/thumb/d/d4/Entropy-mutual-information-relative-entropy-relation-diagram.svg/256px-Entropy-mutual-information-relative-entropy-relation-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92608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By definition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Remark:</a:t>
            </a:r>
          </a:p>
          <a:p>
            <a:pPr lvl="1"/>
            <a:r>
              <a:rPr lang="en-US" dirty="0" smtClean="0"/>
              <a:t>We have </a:t>
            </a:r>
            <a:endParaRPr lang="en-US" dirty="0"/>
          </a:p>
          <a:p>
            <a:pPr lvl="1"/>
            <a:r>
              <a:rPr lang="en-US" dirty="0" smtClean="0"/>
              <a:t>I(</a:t>
            </a:r>
            <a:r>
              <a:rPr lang="en-US" dirty="0" err="1" smtClean="0"/>
              <a:t>x,y</a:t>
            </a:r>
            <a:r>
              <a:rPr lang="en-US" dirty="0" smtClean="0"/>
              <a:t>) -&gt; 0, when p(</a:t>
            </a:r>
            <a:r>
              <a:rPr lang="en-US" dirty="0" err="1" smtClean="0"/>
              <a:t>x,y</a:t>
            </a:r>
            <a:r>
              <a:rPr lang="en-US" dirty="0" smtClean="0"/>
              <a:t>)-&gt; p(x) p(y)</a:t>
            </a:r>
          </a:p>
          <a:p>
            <a:pPr lvl="1"/>
            <a:r>
              <a:rPr lang="en-US" dirty="0" smtClean="0"/>
              <a:t>I(</a:t>
            </a:r>
            <a:r>
              <a:rPr lang="en-US" dirty="0" err="1" smtClean="0"/>
              <a:t>x,y</a:t>
            </a:r>
            <a:r>
              <a:rPr lang="en-US" dirty="0" smtClean="0"/>
              <a:t>)-&gt; max, when p(</a:t>
            </a:r>
            <a:r>
              <a:rPr lang="en-US" dirty="0" err="1" smtClean="0"/>
              <a:t>x,y</a:t>
            </a:r>
            <a:r>
              <a:rPr lang="en-US" dirty="0" smtClean="0"/>
              <a:t>) is farther away from p(x) p(y) </a:t>
            </a:r>
          </a:p>
          <a:p>
            <a:pPr lvl="1"/>
            <a:r>
              <a:rPr lang="en-US" dirty="0" smtClean="0"/>
              <a:t>Fisher information provides a 2</a:t>
            </a:r>
            <a:r>
              <a:rPr lang="en-US" baseline="30000" dirty="0" smtClean="0"/>
              <a:t>nd</a:t>
            </a:r>
            <a:r>
              <a:rPr lang="en-US" dirty="0" smtClean="0"/>
              <a:t>-order approximation of MI</a:t>
            </a:r>
            <a:endParaRPr lang="en-S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66950"/>
            <a:ext cx="44100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421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Basics of Fisher information</a:t>
            </a:r>
          </a:p>
          <a:p>
            <a:r>
              <a:rPr lang="en-US" dirty="0" smtClean="0"/>
              <a:t>Connection to MLE</a:t>
            </a:r>
          </a:p>
          <a:p>
            <a:r>
              <a:rPr lang="en-US" dirty="0" smtClean="0"/>
              <a:t>Cramer-Rao bound</a:t>
            </a:r>
          </a:p>
          <a:p>
            <a:r>
              <a:rPr lang="en-US" dirty="0" smtClean="0"/>
              <a:t>Connections to KL divergence, mutual information</a:t>
            </a:r>
          </a:p>
          <a:p>
            <a:r>
              <a:rPr lang="en-US" b="1" dirty="0" smtClean="0"/>
              <a:t>Connection to differential geometry</a:t>
            </a:r>
          </a:p>
          <a:p>
            <a:endParaRPr lang="en-US" dirty="0"/>
          </a:p>
          <a:p>
            <a:r>
              <a:rPr lang="en-US" dirty="0" smtClean="0"/>
              <a:t>Applications? Papers in NIPS, IJCV, ….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003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Information Metric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statistical manifold</a:t>
            </a:r>
          </a:p>
          <a:p>
            <a:r>
              <a:rPr lang="en-US" dirty="0" smtClean="0"/>
              <a:t>Two coordinate systems:               with</a:t>
            </a:r>
          </a:p>
          <a:p>
            <a:r>
              <a:rPr lang="en-US" dirty="0" smtClean="0"/>
              <a:t>Remarks:</a:t>
            </a:r>
          </a:p>
          <a:p>
            <a:pPr lvl="1"/>
            <a:r>
              <a:rPr lang="en-US" dirty="0" smtClean="0"/>
              <a:t>                       since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448555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57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58409"/>
            <a:ext cx="914400" cy="58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60220"/>
            <a:ext cx="943580" cy="6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39821"/>
            <a:ext cx="2305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65735"/>
            <a:ext cx="1600200" cy="4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781425"/>
            <a:ext cx="5705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86274"/>
            <a:ext cx="167696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98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-- 101 of diff. geometry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29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Information Metric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Remarks:</a:t>
            </a:r>
          </a:p>
          <a:p>
            <a:pPr lvl="1"/>
            <a:r>
              <a:rPr lang="en-US" dirty="0" smtClean="0"/>
              <a:t>       is </a:t>
            </a:r>
            <a:r>
              <a:rPr lang="en-US" dirty="0" err="1" smtClean="0"/>
              <a:t>p.d</a:t>
            </a:r>
            <a:r>
              <a:rPr lang="en-US" dirty="0" smtClean="0"/>
              <a:t>. matrix of size </a:t>
            </a:r>
            <a:r>
              <a:rPr lang="en-US" dirty="0" err="1" smtClean="0"/>
              <a:t>mxm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 also have</a:t>
            </a:r>
          </a:p>
          <a:p>
            <a:pPr lvl="1"/>
            <a:r>
              <a:rPr lang="en-US" dirty="0" smtClean="0"/>
              <a:t>For exponential family:  It is the Hessian of A 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is the Jacobian matrix                , since</a:t>
            </a:r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" y="1499849"/>
            <a:ext cx="4480034" cy="7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51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56027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1766998" cy="74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51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70980"/>
            <a:ext cx="914400" cy="58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Connections to statistics, information theory, and differential geometry</a:t>
            </a:r>
          </a:p>
          <a:p>
            <a:r>
              <a:rPr lang="en-US" dirty="0" smtClean="0"/>
              <a:t>Broad interests from different </a:t>
            </a:r>
            <a:r>
              <a:rPr lang="en-US" dirty="0"/>
              <a:t>research </a:t>
            </a:r>
            <a:r>
              <a:rPr lang="en-US" dirty="0" smtClean="0"/>
              <a:t>communities, and many potential applications. E.g. </a:t>
            </a:r>
            <a:r>
              <a:rPr lang="en-US" dirty="0" smtClean="0"/>
              <a:t>machine learning, computer </a:t>
            </a:r>
            <a:r>
              <a:rPr lang="en-US" dirty="0" smtClean="0"/>
              <a:t>vision, neuroscience, economics</a:t>
            </a:r>
          </a:p>
          <a:p>
            <a:endParaRPr lang="en-US" dirty="0" smtClean="0"/>
          </a:p>
          <a:p>
            <a:r>
              <a:rPr lang="en-US" dirty="0" smtClean="0"/>
              <a:t>Below: A few image-based shape applications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442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Information Metric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91125"/>
          </a:xfrm>
        </p:spPr>
        <p:txBody>
          <a:bodyPr/>
          <a:lstStyle/>
          <a:p>
            <a:r>
              <a:rPr lang="en-US" dirty="0" smtClean="0"/>
              <a:t>Consider Bregman divergence:</a:t>
            </a:r>
          </a:p>
          <a:p>
            <a:endParaRPr lang="en-US" dirty="0" smtClean="0"/>
          </a:p>
          <a:p>
            <a:r>
              <a:rPr lang="en-US" dirty="0" smtClean="0"/>
              <a:t>By Taylor expansion of </a:t>
            </a:r>
          </a:p>
          <a:p>
            <a:endParaRPr lang="en-US" dirty="0"/>
          </a:p>
          <a:p>
            <a:r>
              <a:rPr lang="en-US" dirty="0" smtClean="0"/>
              <a:t>This explains </a:t>
            </a:r>
            <a:r>
              <a:rPr lang="en-US" dirty="0" smtClean="0"/>
              <a:t>why </a:t>
            </a:r>
            <a:r>
              <a:rPr lang="en-US" dirty="0" smtClean="0"/>
              <a:t>learning is m-projection (i.e. the 2</a:t>
            </a:r>
            <a:r>
              <a:rPr lang="en-US" baseline="30000" dirty="0" smtClean="0"/>
              <a:t>nd</a:t>
            </a:r>
            <a:r>
              <a:rPr lang="en-US" dirty="0" smtClean="0"/>
              <a:t> argument of KL)</a:t>
            </a:r>
          </a:p>
          <a:p>
            <a:endParaRPr lang="en-US" sz="2800" dirty="0" smtClean="0"/>
          </a:p>
          <a:p>
            <a:r>
              <a:rPr lang="en-US" sz="2800" dirty="0" smtClean="0"/>
              <a:t>It can be shown KL is the only                                   valid Bregman divergence here.</a:t>
            </a:r>
            <a:endParaRPr lang="en-SG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85495"/>
            <a:ext cx="3429000" cy="22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98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Information Divergence</a:t>
            </a:r>
            <a:endParaRPr lang="en-S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2133600"/>
            <a:ext cx="471830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25" y="4727745"/>
            <a:ext cx="394075" cy="37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7756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6" y="3276600"/>
            <a:ext cx="45273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Basics of Fisher information</a:t>
            </a:r>
          </a:p>
          <a:p>
            <a:r>
              <a:rPr lang="en-US" dirty="0" smtClean="0"/>
              <a:t>Connection to MLE</a:t>
            </a:r>
          </a:p>
          <a:p>
            <a:r>
              <a:rPr lang="en-US" dirty="0" smtClean="0"/>
              <a:t>Cramer-Rao bound</a:t>
            </a:r>
          </a:p>
          <a:p>
            <a:r>
              <a:rPr lang="en-US" dirty="0" smtClean="0"/>
              <a:t>Connections to KL divergence, mutual information</a:t>
            </a:r>
          </a:p>
          <a:p>
            <a:r>
              <a:rPr lang="en-US" dirty="0" smtClean="0"/>
              <a:t>Connection to differential geometry</a:t>
            </a:r>
          </a:p>
          <a:p>
            <a:endParaRPr lang="en-US" dirty="0"/>
          </a:p>
          <a:p>
            <a:r>
              <a:rPr lang="en-US" b="1" dirty="0" smtClean="0"/>
              <a:t>Applications? Papers in NIPS, IJCV, ….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4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(a very partial list)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>
            <a:noAutofit/>
          </a:bodyPr>
          <a:lstStyle/>
          <a:p>
            <a:r>
              <a:rPr lang="en-SG" sz="2400" dirty="0" smtClean="0"/>
              <a:t>Optimal </a:t>
            </a:r>
            <a:r>
              <a:rPr lang="en-SG" sz="2400" dirty="0"/>
              <a:t>Neural Population Codes for High-dimensional Stimulus Variables, by Z. Wang, A. Stocker and D. Lee., </a:t>
            </a:r>
            <a:r>
              <a:rPr lang="en-SG" sz="2400" b="1" dirty="0"/>
              <a:t>NIPS</a:t>
            </a:r>
            <a:r>
              <a:rPr lang="en-SG" sz="2400" dirty="0"/>
              <a:t>'13</a:t>
            </a:r>
          </a:p>
          <a:p>
            <a:r>
              <a:rPr lang="en-SG" sz="2400" dirty="0" smtClean="0"/>
              <a:t>A </a:t>
            </a:r>
            <a:r>
              <a:rPr lang="en-SG" sz="2400" dirty="0"/>
              <a:t>Fisher–Rao Metric for Curves Using the Information in Edges, by SJ Maybank,  </a:t>
            </a:r>
            <a:r>
              <a:rPr lang="en-SG" sz="2400" b="1" dirty="0"/>
              <a:t>Journal of Mathematical Imaging and Vision</a:t>
            </a:r>
            <a:r>
              <a:rPr lang="en-SG" sz="2400" dirty="0"/>
              <a:t>, 2015</a:t>
            </a:r>
          </a:p>
          <a:p>
            <a:r>
              <a:rPr lang="en-SG" sz="2400" dirty="0" smtClean="0"/>
              <a:t>A </a:t>
            </a:r>
            <a:r>
              <a:rPr lang="en-SG" sz="2400" dirty="0"/>
              <a:t>Fisher-Rao Metric for </a:t>
            </a:r>
            <a:r>
              <a:rPr lang="en-SG" sz="2400" dirty="0" err="1"/>
              <a:t>Paracatadioptric</a:t>
            </a:r>
            <a:r>
              <a:rPr lang="en-SG" sz="2400" dirty="0"/>
              <a:t> Images of Lines, by SJ Maybank, S </a:t>
            </a:r>
            <a:r>
              <a:rPr lang="en-SG" sz="2400" dirty="0" err="1"/>
              <a:t>Ieng</a:t>
            </a:r>
            <a:r>
              <a:rPr lang="en-SG" sz="2400" dirty="0"/>
              <a:t>, R </a:t>
            </a:r>
            <a:r>
              <a:rPr lang="en-SG" sz="2400" dirty="0" err="1"/>
              <a:t>Benosman</a:t>
            </a:r>
            <a:r>
              <a:rPr lang="en-SG" sz="2400" dirty="0"/>
              <a:t>, </a:t>
            </a:r>
            <a:r>
              <a:rPr lang="en-SG" sz="2400" b="1" dirty="0"/>
              <a:t>IJCV</a:t>
            </a:r>
            <a:r>
              <a:rPr lang="en-SG" sz="2400" dirty="0"/>
              <a:t>'12</a:t>
            </a:r>
          </a:p>
          <a:p>
            <a:r>
              <a:rPr lang="en-SG" sz="2400" dirty="0" smtClean="0"/>
              <a:t>Information </a:t>
            </a:r>
            <a:r>
              <a:rPr lang="en-SG" sz="2400" dirty="0"/>
              <a:t>geometry and minimum description length networks, </a:t>
            </a:r>
            <a:r>
              <a:rPr lang="en-SG" sz="2400" dirty="0" err="1"/>
              <a:t>Ke</a:t>
            </a:r>
            <a:r>
              <a:rPr lang="en-SG" sz="2400" dirty="0"/>
              <a:t> et al., </a:t>
            </a:r>
            <a:r>
              <a:rPr lang="en-SG" sz="2400" b="1" dirty="0"/>
              <a:t>ICML</a:t>
            </a:r>
            <a:r>
              <a:rPr lang="en-SG" sz="2400" dirty="0"/>
              <a:t>'15</a:t>
            </a:r>
          </a:p>
          <a:p>
            <a:r>
              <a:rPr lang="en-SG" sz="2400" dirty="0" smtClean="0"/>
              <a:t>Space-time </a:t>
            </a:r>
            <a:r>
              <a:rPr lang="en-SG" sz="2400" dirty="0"/>
              <a:t>local </a:t>
            </a:r>
            <a:r>
              <a:rPr lang="en-SG" sz="2400" dirty="0" err="1"/>
              <a:t>embeddings</a:t>
            </a:r>
            <a:r>
              <a:rPr lang="en-SG" sz="2400" dirty="0"/>
              <a:t>, </a:t>
            </a:r>
            <a:r>
              <a:rPr lang="en-SG" sz="2400" dirty="0" err="1"/>
              <a:t>Ke</a:t>
            </a:r>
            <a:r>
              <a:rPr lang="en-SG" sz="2400" dirty="0"/>
              <a:t> et al., </a:t>
            </a:r>
            <a:r>
              <a:rPr lang="en-SG" sz="2400" b="1" dirty="0"/>
              <a:t>NIPS</a:t>
            </a:r>
            <a:r>
              <a:rPr lang="en-SG" sz="2400" dirty="0"/>
              <a:t>'15</a:t>
            </a:r>
          </a:p>
          <a:p>
            <a:r>
              <a:rPr lang="en-SG" sz="2400" dirty="0" smtClean="0"/>
              <a:t>An </a:t>
            </a:r>
            <a:r>
              <a:rPr lang="en-SG" sz="2400" dirty="0"/>
              <a:t>Information Geometry of Statistical Manifold Learning, </a:t>
            </a:r>
            <a:r>
              <a:rPr lang="en-SG" sz="2400" dirty="0" err="1"/>
              <a:t>Ke</a:t>
            </a:r>
            <a:r>
              <a:rPr lang="en-SG" sz="2400" dirty="0"/>
              <a:t> et al., </a:t>
            </a:r>
            <a:r>
              <a:rPr lang="en-SG" sz="2400" b="1" dirty="0" smtClean="0"/>
              <a:t>ICML</a:t>
            </a:r>
            <a:r>
              <a:rPr lang="en-SG" sz="2400" dirty="0" smtClean="0"/>
              <a:t>'14</a:t>
            </a:r>
          </a:p>
          <a:p>
            <a:r>
              <a:rPr lang="en-SG" sz="2400" dirty="0"/>
              <a:t>Scaling Up Natural Gradient by Sparsely Factorizing the Inverse Fisher Matrix, Grosse &amp; </a:t>
            </a:r>
            <a:r>
              <a:rPr lang="en-SG" sz="2400" dirty="0" err="1" smtClean="0"/>
              <a:t>Salakhutdinov</a:t>
            </a:r>
            <a:r>
              <a:rPr lang="en-SG" sz="2400" dirty="0" smtClean="0"/>
              <a:t>, </a:t>
            </a:r>
            <a:r>
              <a:rPr lang="en-SG" sz="2400" b="1" dirty="0" smtClean="0"/>
              <a:t>ICML</a:t>
            </a:r>
            <a:r>
              <a:rPr lang="en-SG" sz="2400" dirty="0" smtClean="0"/>
              <a:t>’15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44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Detect Circles </a:t>
            </a:r>
            <a:r>
              <a:rPr lang="en-US" dirty="0"/>
              <a:t>in </a:t>
            </a:r>
            <a:r>
              <a:rPr lang="en-US" dirty="0" smtClean="0"/>
              <a:t>Iris Images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5919"/>
            <a:ext cx="7858125" cy="518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143000"/>
            <a:ext cx="723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A Fisher–Rao Metric for Curves Using the Information in Edges, </a:t>
            </a:r>
            <a:r>
              <a:rPr lang="en-SG" sz="1000" dirty="0" smtClean="0"/>
              <a:t>SJ </a:t>
            </a:r>
            <a:r>
              <a:rPr lang="en-SG" sz="1000" dirty="0"/>
              <a:t>Maybank,  Journal of Mathematical Imaging and Vision, 2015</a:t>
            </a:r>
          </a:p>
        </p:txBody>
      </p:sp>
    </p:spTree>
    <p:extLst>
      <p:ext uri="{BB962C8B-B14F-4D97-AF65-F5344CB8AC3E}">
        <p14:creationId xmlns:p14="http://schemas.microsoft.com/office/powerpoint/2010/main" val="4440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129338" cy="56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 Lines </a:t>
            </a:r>
            <a:r>
              <a:rPr lang="en-US" dirty="0"/>
              <a:t>in </a:t>
            </a:r>
            <a:r>
              <a:rPr lang="en-US" dirty="0" err="1" smtClean="0"/>
              <a:t>Paracatadioptric</a:t>
            </a:r>
            <a:r>
              <a:rPr lang="en-US" dirty="0" smtClean="0"/>
              <a:t> Images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142999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A Fisher-Rao Metric for </a:t>
            </a:r>
            <a:r>
              <a:rPr lang="en-SG" sz="1000" dirty="0" err="1"/>
              <a:t>Paracatadioptric</a:t>
            </a:r>
            <a:r>
              <a:rPr lang="en-SG" sz="1000" dirty="0"/>
              <a:t> Images of Lines, Maybank, </a:t>
            </a:r>
            <a:r>
              <a:rPr lang="en-SG" sz="1000" dirty="0" err="1"/>
              <a:t>Ieng</a:t>
            </a:r>
            <a:r>
              <a:rPr lang="en-SG" sz="1000" dirty="0"/>
              <a:t>, </a:t>
            </a:r>
            <a:r>
              <a:rPr lang="en-SG" sz="1000" dirty="0" err="1" smtClean="0"/>
              <a:t>Benosman</a:t>
            </a:r>
            <a:r>
              <a:rPr lang="en-SG" sz="1000" dirty="0"/>
              <a:t>,  </a:t>
            </a:r>
            <a:r>
              <a:rPr lang="en-SG" sz="1000" dirty="0" smtClean="0"/>
              <a:t>IJCV, 2012</a:t>
            </a:r>
            <a:endParaRPr lang="en-SG" sz="1000" dirty="0"/>
          </a:p>
        </p:txBody>
      </p:sp>
    </p:spTree>
    <p:extLst>
      <p:ext uri="{BB962C8B-B14F-4D97-AF65-F5344CB8AC3E}">
        <p14:creationId xmlns:p14="http://schemas.microsoft.com/office/powerpoint/2010/main" val="27406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 Lines </a:t>
            </a:r>
            <a:r>
              <a:rPr lang="en-US" dirty="0"/>
              <a:t>in </a:t>
            </a:r>
            <a:r>
              <a:rPr lang="en-US" dirty="0" err="1" smtClean="0"/>
              <a:t>Paracatadioptric</a:t>
            </a:r>
            <a:r>
              <a:rPr lang="en-US" dirty="0" smtClean="0"/>
              <a:t> Images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142999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A Fisher-Rao Metric for </a:t>
            </a:r>
            <a:r>
              <a:rPr lang="en-SG" sz="1000" dirty="0" err="1"/>
              <a:t>Paracatadioptric</a:t>
            </a:r>
            <a:r>
              <a:rPr lang="en-SG" sz="1000" dirty="0"/>
              <a:t> Images of Lines, Maybank, </a:t>
            </a:r>
            <a:r>
              <a:rPr lang="en-SG" sz="1000" dirty="0" err="1"/>
              <a:t>Ieng</a:t>
            </a:r>
            <a:r>
              <a:rPr lang="en-SG" sz="1000" dirty="0"/>
              <a:t>, </a:t>
            </a:r>
            <a:r>
              <a:rPr lang="en-SG" sz="1000" dirty="0" err="1" smtClean="0"/>
              <a:t>Benosman</a:t>
            </a:r>
            <a:r>
              <a:rPr lang="en-SG" sz="1000" dirty="0"/>
              <a:t>,  </a:t>
            </a:r>
            <a:r>
              <a:rPr lang="en-SG" sz="1000" dirty="0" smtClean="0"/>
              <a:t>IJCV, 2012</a:t>
            </a:r>
            <a:endParaRPr lang="en-SG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0390"/>
            <a:ext cx="6176963" cy="55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Analysis</a:t>
            </a:r>
            <a:endParaRPr lang="en-SG" dirty="0"/>
          </a:p>
        </p:txBody>
      </p:sp>
      <p:pic>
        <p:nvPicPr>
          <p:cNvPr id="4100" name="Picture 4" descr="http://www.brunel.ac.uk/~mastmmb/images/h2geodes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986088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runel.ac.uk/~mastmmb/images/h2geodesi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52" y="1730829"/>
            <a:ext cx="239206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brunel.ac.uk/~mastmmb/images/h2geodesi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6" y="1600200"/>
            <a:ext cx="3264337" cy="36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558" y="6553200"/>
            <a:ext cx="3259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 smtClean="0"/>
              <a:t>Copy from http</a:t>
            </a:r>
            <a:r>
              <a:rPr lang="en-SG" sz="800" dirty="0"/>
              <a:t>://www.brunel.ac.uk/~mastmmb/images/h2geodesic1.jpg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9784" y="1209449"/>
            <a:ext cx="5625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/>
              <a:t>M. Bauer, M. </a:t>
            </a:r>
            <a:r>
              <a:rPr lang="en-SG" sz="800" dirty="0" err="1"/>
              <a:t>Bruveris</a:t>
            </a:r>
            <a:r>
              <a:rPr lang="en-SG" sz="800" dirty="0"/>
              <a:t>, P. W. </a:t>
            </a:r>
            <a:r>
              <a:rPr lang="en-SG" sz="800" dirty="0" err="1"/>
              <a:t>Michor</a:t>
            </a:r>
            <a:r>
              <a:rPr lang="en-SG" sz="800" dirty="0"/>
              <a:t>. Uniqueness of the Fisher-Rao metric on the space of smooth densities, 2014. arXiv:1411.5577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5826" y="5715000"/>
            <a:ext cx="641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And many </a:t>
            </a:r>
            <a:r>
              <a:rPr lang="en-US" sz="3200" dirty="0" err="1" smtClean="0"/>
              <a:t>many</a:t>
            </a:r>
            <a:r>
              <a:rPr lang="en-US" sz="3200" dirty="0" smtClean="0"/>
              <a:t> other applications ….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1162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Basics of Fisher information</a:t>
            </a:r>
          </a:p>
          <a:p>
            <a:r>
              <a:rPr lang="en-US" dirty="0" smtClean="0"/>
              <a:t>Connection to MLE</a:t>
            </a:r>
          </a:p>
          <a:p>
            <a:r>
              <a:rPr lang="en-US" dirty="0" smtClean="0"/>
              <a:t>Cramer-Rao bound</a:t>
            </a:r>
          </a:p>
          <a:p>
            <a:r>
              <a:rPr lang="en-US" dirty="0" smtClean="0"/>
              <a:t>Connection to KL divergence, mutual information</a:t>
            </a:r>
          </a:p>
          <a:p>
            <a:r>
              <a:rPr lang="en-US" dirty="0" smtClean="0"/>
              <a:t>Connection to differential geometry</a:t>
            </a:r>
          </a:p>
          <a:p>
            <a:endParaRPr lang="en-US" dirty="0"/>
          </a:p>
          <a:p>
            <a:r>
              <a:rPr lang="en-US" dirty="0" smtClean="0"/>
              <a:t>Applications? Papers in NIPS, IJCV, ….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Warning: a bit intensive in equations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316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Information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parametric family of distributions with each one      indexed by the particular parameter</a:t>
            </a:r>
          </a:p>
          <a:p>
            <a:r>
              <a:rPr lang="en-US" dirty="0" smtClean="0"/>
              <a:t>Denote the log-likelihood </a:t>
            </a:r>
          </a:p>
          <a:p>
            <a:r>
              <a:rPr lang="en-US" dirty="0" smtClean="0"/>
              <a:t> Denote the 1</a:t>
            </a:r>
            <a:r>
              <a:rPr lang="en-US" baseline="30000" dirty="0" smtClean="0"/>
              <a:t>st</a:t>
            </a:r>
            <a:r>
              <a:rPr lang="en-US" dirty="0" smtClean="0"/>
              <a:t>-order derivative             for 1D, and in general,</a:t>
            </a:r>
          </a:p>
          <a:p>
            <a:endParaRPr lang="en-US" dirty="0"/>
          </a:p>
          <a:p>
            <a:r>
              <a:rPr lang="en-US" dirty="0" smtClean="0"/>
              <a:t>The Fisher information associated with      is </a:t>
            </a:r>
            <a:endParaRPr lang="en-S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2212312"/>
            <a:ext cx="4572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47" y="2212312"/>
            <a:ext cx="203323" cy="3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2743200"/>
            <a:ext cx="215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1901"/>
            <a:ext cx="961003" cy="60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267200"/>
            <a:ext cx="2859881" cy="6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4572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28" y="5638800"/>
            <a:ext cx="21793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Information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 information is the variance of the score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, as </a:t>
            </a:r>
          </a:p>
          <a:p>
            <a:r>
              <a:rPr lang="en-US" dirty="0" smtClean="0"/>
              <a:t>It can be interpreted as the curvature of the log-likelihood function</a:t>
            </a:r>
          </a:p>
          <a:p>
            <a:r>
              <a:rPr lang="en-US" dirty="0" smtClean="0"/>
              <a:t>Theorem (Cramer-Rao bound): the variance of any estimator    from </a:t>
            </a:r>
            <a:r>
              <a:rPr lang="en-US" dirty="0" err="1" smtClean="0"/>
              <a:t>iid</a:t>
            </a:r>
            <a:r>
              <a:rPr lang="en-US" dirty="0" smtClean="0"/>
              <a:t> random sample of size n of underlying distribution           , is bounded by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1143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Single parameter scenario</a:t>
            </a:r>
            <a:endParaRPr lang="en-S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04800" cy="56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195416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3" y="3352800"/>
            <a:ext cx="295275" cy="3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32455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97971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56" y="5562599"/>
            <a:ext cx="2875844" cy="99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894</Words>
  <Application>Microsoft Office PowerPoint</Application>
  <PresentationFormat>On-screen Show (4:3)</PresentationFormat>
  <Paragraphs>154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Fisher Information and Applications</vt:lpstr>
      <vt:lpstr>Motivation</vt:lpstr>
      <vt:lpstr>Detect Circles in Iris Images</vt:lpstr>
      <vt:lpstr>Detect Lines in Paracatadioptric Images</vt:lpstr>
      <vt:lpstr>Detect Lines in Paracatadioptric Images</vt:lpstr>
      <vt:lpstr>Shape Analysis</vt:lpstr>
      <vt:lpstr>Our Focus</vt:lpstr>
      <vt:lpstr>Fisher Information</vt:lpstr>
      <vt:lpstr>Fisher Information</vt:lpstr>
      <vt:lpstr>Fisher Information</vt:lpstr>
      <vt:lpstr>Fisher Information</vt:lpstr>
      <vt:lpstr>Fisher Information</vt:lpstr>
      <vt:lpstr>Our Focus</vt:lpstr>
      <vt:lpstr>KL-divergence</vt:lpstr>
      <vt:lpstr>KL-divergence of Exponential Family</vt:lpstr>
      <vt:lpstr>Mutual Information</vt:lpstr>
      <vt:lpstr>Our Focus</vt:lpstr>
      <vt:lpstr>Fisher Information Metric</vt:lpstr>
      <vt:lpstr>Fisher Information Metric</vt:lpstr>
      <vt:lpstr>Fisher Information Metric</vt:lpstr>
      <vt:lpstr>Our Focus</vt:lpstr>
      <vt:lpstr>Applications (a very partial list)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Cheng Li</dc:creator>
  <cp:lastModifiedBy>chengli</cp:lastModifiedBy>
  <cp:revision>301</cp:revision>
  <dcterms:created xsi:type="dcterms:W3CDTF">2015-03-16T03:24:12Z</dcterms:created>
  <dcterms:modified xsi:type="dcterms:W3CDTF">2016-03-03T02:53:45Z</dcterms:modified>
</cp:coreProperties>
</file>