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56" r:id="rId2"/>
    <p:sldId id="440" r:id="rId3"/>
    <p:sldId id="436" r:id="rId4"/>
    <p:sldId id="437" r:id="rId5"/>
    <p:sldId id="438" r:id="rId6"/>
    <p:sldId id="424" r:id="rId7"/>
    <p:sldId id="432" r:id="rId8"/>
    <p:sldId id="472" r:id="rId9"/>
    <p:sldId id="483" r:id="rId10"/>
    <p:sldId id="410" r:id="rId11"/>
    <p:sldId id="475" r:id="rId12"/>
    <p:sldId id="349" r:id="rId13"/>
    <p:sldId id="485" r:id="rId14"/>
    <p:sldId id="376" r:id="rId15"/>
    <p:sldId id="412" r:id="rId16"/>
    <p:sldId id="443" r:id="rId17"/>
    <p:sldId id="354" r:id="rId18"/>
    <p:sldId id="353" r:id="rId19"/>
    <p:sldId id="355" r:id="rId20"/>
    <p:sldId id="356" r:id="rId21"/>
    <p:sldId id="445" r:id="rId22"/>
    <p:sldId id="446" r:id="rId23"/>
    <p:sldId id="357" r:id="rId24"/>
    <p:sldId id="358" r:id="rId25"/>
    <p:sldId id="414" r:id="rId26"/>
    <p:sldId id="448" r:id="rId27"/>
    <p:sldId id="361" r:id="rId28"/>
    <p:sldId id="362" r:id="rId29"/>
    <p:sldId id="363" r:id="rId30"/>
    <p:sldId id="366" r:id="rId31"/>
    <p:sldId id="365" r:id="rId32"/>
    <p:sldId id="447" r:id="rId33"/>
    <p:sldId id="449" r:id="rId34"/>
    <p:sldId id="416" r:id="rId35"/>
    <p:sldId id="426" r:id="rId36"/>
    <p:sldId id="378" r:id="rId37"/>
    <p:sldId id="379" r:id="rId38"/>
    <p:sldId id="455" r:id="rId39"/>
    <p:sldId id="304" r:id="rId40"/>
    <p:sldId id="312" r:id="rId41"/>
    <p:sldId id="335" r:id="rId42"/>
    <p:sldId id="456" r:id="rId43"/>
    <p:sldId id="476" r:id="rId44"/>
    <p:sldId id="474" r:id="rId45"/>
    <p:sldId id="382" r:id="rId46"/>
    <p:sldId id="477" r:id="rId47"/>
    <p:sldId id="380" r:id="rId48"/>
    <p:sldId id="480" r:id="rId49"/>
    <p:sldId id="397" r:id="rId50"/>
    <p:sldId id="263" r:id="rId51"/>
    <p:sldId id="262" r:id="rId52"/>
    <p:sldId id="399" r:id="rId53"/>
    <p:sldId id="272" r:id="rId54"/>
    <p:sldId id="268" r:id="rId55"/>
    <p:sldId id="461" r:id="rId56"/>
    <p:sldId id="318" r:id="rId57"/>
    <p:sldId id="478" r:id="rId58"/>
    <p:sldId id="551" r:id="rId59"/>
    <p:sldId id="552" r:id="rId60"/>
    <p:sldId id="553" r:id="rId61"/>
    <p:sldId id="470" r:id="rId62"/>
    <p:sldId id="269" r:id="rId63"/>
    <p:sldId id="471" r:id="rId64"/>
    <p:sldId id="387" r:id="rId65"/>
    <p:sldId id="550" r:id="rId66"/>
    <p:sldId id="391" r:id="rId67"/>
    <p:sldId id="392" r:id="rId68"/>
    <p:sldId id="393" r:id="rId69"/>
    <p:sldId id="394" r:id="rId70"/>
    <p:sldId id="395" r:id="rId71"/>
    <p:sldId id="407" r:id="rId72"/>
    <p:sldId id="444" r:id="rId73"/>
  </p:sldIdLst>
  <p:sldSz cx="9145588" cy="6859588"/>
  <p:notesSz cx="6858000" cy="9144000"/>
  <p:defaultTextStyle>
    <a:defPPr>
      <a:defRPr lang="en-US"/>
    </a:defPPr>
    <a:lvl1pPr marL="0" algn="l" defTabSz="9141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2" algn="l" defTabSz="9141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03" algn="l" defTabSz="9141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55" algn="l" defTabSz="9141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07" algn="l" defTabSz="9141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58" algn="l" defTabSz="9141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10" algn="l" defTabSz="9141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361" algn="l" defTabSz="9141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13" algn="l" defTabSz="9141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8821"/>
    <a:srgbClr val="CA252B"/>
    <a:srgbClr val="CA2F21"/>
    <a:srgbClr val="D20000"/>
    <a:srgbClr val="A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2" autoAdjust="0"/>
    <p:restoredTop sz="89934" autoAdjust="0"/>
  </p:normalViewPr>
  <p:slideViewPr>
    <p:cSldViewPr>
      <p:cViewPr>
        <p:scale>
          <a:sx n="75" d="100"/>
          <a:sy n="75" d="100"/>
        </p:scale>
        <p:origin x="-2580" y="-654"/>
      </p:cViewPr>
      <p:guideLst>
        <p:guide orient="horz" pos="2161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3" d="100"/>
          <a:sy n="73" d="100"/>
        </p:scale>
        <p:origin x="-409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479B5-AA32-4BA7-AED1-DF0D3EC12C46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9980F-163E-4111-B201-1716BA311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030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E8C85-5AB1-4861-BA5D-C1C0B709A14B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C4211-53E5-444F-B626-DCD582702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4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2" algn="l" defTabSz="9141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03" algn="l" defTabSz="9141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55" algn="l" defTabSz="9141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07" algn="l" defTabSz="9141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58" algn="l" defTabSz="9141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10" algn="l" defTabSz="9141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361" algn="l" defTabSz="9141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13" algn="l" defTabSz="9141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C4211-53E5-444F-B626-DCD58270233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872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C4211-53E5-444F-B626-DCD58270233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72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C4211-53E5-444F-B626-DCD58270233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72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C4211-53E5-444F-B626-DCD58270233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72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46E80F-55D8-4E4D-8B14-CEA123FE39B6}" type="slidenum">
              <a:rPr lang="en-SG" smtClean="0"/>
              <a:t>56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10177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C4211-53E5-444F-B626-DCD58270233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72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C4211-53E5-444F-B626-DCD5827023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79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C4211-53E5-444F-B626-DCD58270233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26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 to our topic. In this work, our target</a:t>
            </a:r>
            <a:r>
              <a:rPr lang="en-US" baseline="0" dirty="0" smtClean="0"/>
              <a:t> application is assisted living, which involves xx and xx, function’s of the </a:t>
            </a:r>
            <a:r>
              <a:rPr lang="en-US" baseline="0" smtClean="0"/>
              <a:t>proposed system is xxx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C4211-53E5-444F-B626-DCD58270233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72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 to our topic. In this work, our target</a:t>
            </a:r>
            <a:r>
              <a:rPr lang="en-US" baseline="0" dirty="0" smtClean="0"/>
              <a:t> application is assisted living, which involves xx and xx, function’s of the </a:t>
            </a:r>
            <a:r>
              <a:rPr lang="en-US" baseline="0" smtClean="0"/>
              <a:t>proposed system is xxx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C4211-53E5-444F-B626-DCD58270233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72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 to our topic. In this work, our target</a:t>
            </a:r>
            <a:r>
              <a:rPr lang="en-US" baseline="0" dirty="0" smtClean="0"/>
              <a:t> application is assisted living, which involves xx and xx, function’s of the </a:t>
            </a:r>
            <a:r>
              <a:rPr lang="en-US" baseline="0" smtClean="0"/>
              <a:t>proposed system is xxx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C4211-53E5-444F-B626-DCD58270233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72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C4211-53E5-444F-B626-DCD58270233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72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Defined from typical human daily activities, some health-care professionals, whether</a:t>
            </a:r>
            <a:r>
              <a:rPr lang="en-US" baseline="0" dirty="0" smtClean="0"/>
              <a:t> the ability or inability of performing these activities serves as measurement of health status of the patient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C4211-53E5-444F-B626-DCD58270233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72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 ways of drinking, different ways of mop the floor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C4211-53E5-444F-B626-DCD58270233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72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19" y="217765"/>
            <a:ext cx="7773750" cy="462750"/>
          </a:xfrm>
          <a:prstGeom prst="rect">
            <a:avLst/>
          </a:prstGeom>
        </p:spPr>
        <p:txBody>
          <a:bodyPr lIns="32652" tIns="16326" rIns="32652" bIns="16326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2607" y="626074"/>
            <a:ext cx="6401912" cy="38108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674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822" y="273935"/>
            <a:ext cx="6592105" cy="410805"/>
          </a:xfrm>
          <a:prstGeom prst="rect">
            <a:avLst/>
          </a:prstGeom>
        </p:spPr>
        <p:txBody>
          <a:bodyPr lIns="32652" tIns="16326" rIns="32652" bIns="1632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B288F-0D26-44AB-AA53-D56986F831BD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9393-DF68-4DDD-92A7-ECCDDFBF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71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6965" y="1317930"/>
            <a:ext cx="9877552" cy="28094142"/>
          </a:xfrm>
          <a:prstGeom prst="rect">
            <a:avLst/>
          </a:prstGeom>
        </p:spPr>
        <p:txBody>
          <a:bodyPr vert="eaVert" lIns="32652" tIns="16326" rIns="32652" bIns="1632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307" y="1317930"/>
            <a:ext cx="29480232" cy="2809414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B288F-0D26-44AB-AA53-D56986F831BD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9393-DF68-4DDD-92A7-ECCDDFBF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822" y="273935"/>
            <a:ext cx="6592105" cy="410805"/>
          </a:xfrm>
          <a:prstGeom prst="rect">
            <a:avLst/>
          </a:prstGeom>
        </p:spPr>
        <p:txBody>
          <a:bodyPr lIns="32652" tIns="16326" rIns="32652" bIns="1632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B288F-0D26-44AB-AA53-D56986F831BD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9393-DF68-4DDD-92A7-ECCDDFBF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75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8" y="4407921"/>
            <a:ext cx="7773750" cy="1362391"/>
          </a:xfrm>
          <a:prstGeom prst="rect">
            <a:avLst/>
          </a:prstGeom>
        </p:spPr>
        <p:txBody>
          <a:bodyPr lIns="32652" tIns="16326" rIns="32652" bIns="16326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8" y="2907387"/>
            <a:ext cx="7773750" cy="150053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B288F-0D26-44AB-AA53-D56986F831BD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9393-DF68-4DDD-92A7-ECCDDFBF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08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822" y="273935"/>
            <a:ext cx="6592105" cy="410805"/>
          </a:xfrm>
          <a:prstGeom prst="rect">
            <a:avLst/>
          </a:prstGeom>
        </p:spPr>
        <p:txBody>
          <a:bodyPr lIns="32652" tIns="16326" rIns="32652" bIns="1632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4308" y="7682103"/>
            <a:ext cx="19678892" cy="217299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25626" y="7682103"/>
            <a:ext cx="19678892" cy="217299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B288F-0D26-44AB-AA53-D56986F831BD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9393-DF68-4DDD-92A7-ECCDDFBF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0" y="274702"/>
            <a:ext cx="8231029" cy="1143265"/>
          </a:xfrm>
          <a:prstGeom prst="rect">
            <a:avLst/>
          </a:prstGeom>
        </p:spPr>
        <p:txBody>
          <a:bodyPr lIns="32652" tIns="16326" rIns="32652" bIns="16326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81" y="1535468"/>
            <a:ext cx="4040890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800" b="1"/>
            </a:lvl3pPr>
            <a:lvl4pPr marL="1371155" indent="0">
              <a:buNone/>
              <a:defRPr sz="1600" b="1"/>
            </a:lvl4pPr>
            <a:lvl5pPr marL="1828207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10" indent="0">
              <a:buNone/>
              <a:defRPr sz="1600" b="1"/>
            </a:lvl7pPr>
            <a:lvl8pPr marL="3199361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81" y="2175379"/>
            <a:ext cx="4040890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833" y="1535468"/>
            <a:ext cx="4042478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800" b="1"/>
            </a:lvl3pPr>
            <a:lvl4pPr marL="1371155" indent="0">
              <a:buNone/>
              <a:defRPr sz="1600" b="1"/>
            </a:lvl4pPr>
            <a:lvl5pPr marL="1828207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10" indent="0">
              <a:buNone/>
              <a:defRPr sz="1600" b="1"/>
            </a:lvl7pPr>
            <a:lvl8pPr marL="3199361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833" y="2175379"/>
            <a:ext cx="4042478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B288F-0D26-44AB-AA53-D56986F831BD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9393-DF68-4DDD-92A7-ECCDDFBF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0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822" y="273935"/>
            <a:ext cx="6592105" cy="410805"/>
          </a:xfrm>
          <a:prstGeom prst="rect">
            <a:avLst/>
          </a:prstGeom>
        </p:spPr>
        <p:txBody>
          <a:bodyPr lIns="32652" tIns="16326" rIns="32652" bIns="1632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B288F-0D26-44AB-AA53-D56986F831BD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9393-DF68-4DDD-92A7-ECCDDFBF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33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B288F-0D26-44AB-AA53-D56986F831BD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9393-DF68-4DDD-92A7-ECCDDFBF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10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1" y="273113"/>
            <a:ext cx="3008835" cy="1162319"/>
          </a:xfrm>
          <a:prstGeom prst="rect">
            <a:avLst/>
          </a:prstGeom>
        </p:spPr>
        <p:txBody>
          <a:bodyPr lIns="32652" tIns="16326" rIns="32652" bIns="16326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672" y="273115"/>
            <a:ext cx="5112638" cy="58544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81" y="1435434"/>
            <a:ext cx="3008835" cy="4692149"/>
          </a:xfrm>
        </p:spPr>
        <p:txBody>
          <a:bodyPr/>
          <a:lstStyle>
            <a:lvl1pPr marL="0" indent="0">
              <a:buNone/>
              <a:defRPr sz="1400"/>
            </a:lvl1pPr>
            <a:lvl2pPr marL="457052" indent="0">
              <a:buNone/>
              <a:defRPr sz="1200"/>
            </a:lvl2pPr>
            <a:lvl3pPr marL="914103" indent="0">
              <a:buNone/>
              <a:defRPr sz="1000"/>
            </a:lvl3pPr>
            <a:lvl4pPr marL="1371155" indent="0">
              <a:buNone/>
              <a:defRPr sz="900"/>
            </a:lvl4pPr>
            <a:lvl5pPr marL="1828207" indent="0">
              <a:buNone/>
              <a:defRPr sz="900"/>
            </a:lvl5pPr>
            <a:lvl6pPr marL="2285258" indent="0">
              <a:buNone/>
              <a:defRPr sz="900"/>
            </a:lvl6pPr>
            <a:lvl7pPr marL="2742310" indent="0">
              <a:buNone/>
              <a:defRPr sz="900"/>
            </a:lvl7pPr>
            <a:lvl8pPr marL="3199361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B288F-0D26-44AB-AA53-D56986F831BD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9393-DF68-4DDD-92A7-ECCDDFBF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961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00" y="4801711"/>
            <a:ext cx="5487353" cy="566869"/>
          </a:xfrm>
          <a:prstGeom prst="rect">
            <a:avLst/>
          </a:prstGeom>
        </p:spPr>
        <p:txBody>
          <a:bodyPr lIns="32652" tIns="16326" rIns="32652" bIns="16326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00" y="612917"/>
            <a:ext cx="5487353" cy="4115753"/>
          </a:xfrm>
        </p:spPr>
        <p:txBody>
          <a:bodyPr/>
          <a:lstStyle>
            <a:lvl1pPr marL="0" indent="0">
              <a:buNone/>
              <a:defRPr sz="3200"/>
            </a:lvl1pPr>
            <a:lvl2pPr marL="457052" indent="0">
              <a:buNone/>
              <a:defRPr sz="2800"/>
            </a:lvl2pPr>
            <a:lvl3pPr marL="914103" indent="0">
              <a:buNone/>
              <a:defRPr sz="2400"/>
            </a:lvl3pPr>
            <a:lvl4pPr marL="1371155" indent="0">
              <a:buNone/>
              <a:defRPr sz="2000"/>
            </a:lvl4pPr>
            <a:lvl5pPr marL="1828207" indent="0">
              <a:buNone/>
              <a:defRPr sz="2000"/>
            </a:lvl5pPr>
            <a:lvl6pPr marL="2285258" indent="0">
              <a:buNone/>
              <a:defRPr sz="2000"/>
            </a:lvl6pPr>
            <a:lvl7pPr marL="2742310" indent="0">
              <a:buNone/>
              <a:defRPr sz="2000"/>
            </a:lvl7pPr>
            <a:lvl8pPr marL="3199361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00" y="5368580"/>
            <a:ext cx="5487353" cy="805049"/>
          </a:xfrm>
        </p:spPr>
        <p:txBody>
          <a:bodyPr/>
          <a:lstStyle>
            <a:lvl1pPr marL="0" indent="0">
              <a:buNone/>
              <a:defRPr sz="1400"/>
            </a:lvl1pPr>
            <a:lvl2pPr marL="457052" indent="0">
              <a:buNone/>
              <a:defRPr sz="1200"/>
            </a:lvl2pPr>
            <a:lvl3pPr marL="914103" indent="0">
              <a:buNone/>
              <a:defRPr sz="1000"/>
            </a:lvl3pPr>
            <a:lvl4pPr marL="1371155" indent="0">
              <a:buNone/>
              <a:defRPr sz="900"/>
            </a:lvl4pPr>
            <a:lvl5pPr marL="1828207" indent="0">
              <a:buNone/>
              <a:defRPr sz="900"/>
            </a:lvl5pPr>
            <a:lvl6pPr marL="2285258" indent="0">
              <a:buNone/>
              <a:defRPr sz="900"/>
            </a:lvl6pPr>
            <a:lvl7pPr marL="2742310" indent="0">
              <a:buNone/>
              <a:defRPr sz="900"/>
            </a:lvl7pPr>
            <a:lvl8pPr marL="3199361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B288F-0D26-44AB-AA53-D56986F831BD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9393-DF68-4DDD-92A7-ECCDDFBF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06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80" y="1600572"/>
            <a:ext cx="8231029" cy="4527011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79" y="6357822"/>
            <a:ext cx="2133971" cy="365210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B288F-0D26-44AB-AA53-D56986F831BD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743" y="6357822"/>
            <a:ext cx="2896103" cy="365210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4338" y="6357822"/>
            <a:ext cx="2133971" cy="365210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B9393-DF68-4DDD-92A7-ECCDDFBF49D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0"/>
            <a:ext cx="9145589" cy="6859588"/>
            <a:chOff x="-1" y="0"/>
            <a:chExt cx="25603203" cy="19202400"/>
          </a:xfrm>
        </p:grpSpPr>
        <p:sp>
          <p:nvSpPr>
            <p:cNvPr id="8" name="Rectangle 7"/>
            <p:cNvSpPr/>
            <p:nvPr/>
          </p:nvSpPr>
          <p:spPr>
            <a:xfrm rot="5400000">
              <a:off x="21983701" y="-2400297"/>
              <a:ext cx="1219196" cy="6019798"/>
            </a:xfrm>
            <a:prstGeom prst="rect">
              <a:avLst/>
            </a:prstGeom>
            <a:solidFill>
              <a:srgbClr val="EE88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4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1" t="6484" r="3987" b="9626"/>
            <a:stretch/>
          </p:blipFill>
          <p:spPr bwMode="auto">
            <a:xfrm>
              <a:off x="-1" y="0"/>
              <a:ext cx="3387778" cy="1371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0" y="985838"/>
              <a:ext cx="457201" cy="18216562"/>
            </a:xfrm>
            <a:prstGeom prst="rect">
              <a:avLst/>
            </a:prstGeom>
            <a:solidFill>
              <a:srgbClr val="CA25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14360128" y="-10785872"/>
              <a:ext cx="457201" cy="22028946"/>
            </a:xfrm>
            <a:prstGeom prst="rect">
              <a:avLst/>
            </a:prstGeom>
            <a:solidFill>
              <a:srgbClr val="EE88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2607469" y="0"/>
              <a:ext cx="966787" cy="885825"/>
            </a:xfrm>
            <a:custGeom>
              <a:avLst/>
              <a:gdLst>
                <a:gd name="connsiteX0" fmla="*/ 0 w 966787"/>
                <a:gd name="connsiteY0" fmla="*/ 885825 h 885825"/>
                <a:gd name="connsiteX1" fmla="*/ 440531 w 966787"/>
                <a:gd name="connsiteY1" fmla="*/ 166688 h 885825"/>
                <a:gd name="connsiteX2" fmla="*/ 966787 w 966787"/>
                <a:gd name="connsiteY2" fmla="*/ 0 h 88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6787" h="885825">
                  <a:moveTo>
                    <a:pt x="0" y="885825"/>
                  </a:moveTo>
                  <a:cubicBezTo>
                    <a:pt x="139700" y="600075"/>
                    <a:pt x="279400" y="314325"/>
                    <a:pt x="440531" y="166688"/>
                  </a:cubicBezTo>
                  <a:cubicBezTo>
                    <a:pt x="601662" y="19050"/>
                    <a:pt x="874315" y="18256"/>
                    <a:pt x="966787" y="0"/>
                  </a:cubicBezTo>
                </a:path>
              </a:pathLst>
            </a:custGeom>
            <a:solidFill>
              <a:srgbClr val="EE882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2612231" y="0"/>
              <a:ext cx="1088232" cy="897731"/>
            </a:xfrm>
            <a:custGeom>
              <a:avLst/>
              <a:gdLst>
                <a:gd name="connsiteX0" fmla="*/ 0 w 1088232"/>
                <a:gd name="connsiteY0" fmla="*/ 892969 h 897731"/>
                <a:gd name="connsiteX1" fmla="*/ 397669 w 1088232"/>
                <a:gd name="connsiteY1" fmla="*/ 373856 h 897731"/>
                <a:gd name="connsiteX2" fmla="*/ 819150 w 1088232"/>
                <a:gd name="connsiteY2" fmla="*/ 54769 h 897731"/>
                <a:gd name="connsiteX3" fmla="*/ 971550 w 1088232"/>
                <a:gd name="connsiteY3" fmla="*/ 0 h 897731"/>
                <a:gd name="connsiteX4" fmla="*/ 1088232 w 1088232"/>
                <a:gd name="connsiteY4" fmla="*/ 459581 h 897731"/>
                <a:gd name="connsiteX5" fmla="*/ 888207 w 1088232"/>
                <a:gd name="connsiteY5" fmla="*/ 566738 h 897731"/>
                <a:gd name="connsiteX6" fmla="*/ 738188 w 1088232"/>
                <a:gd name="connsiteY6" fmla="*/ 897731 h 897731"/>
                <a:gd name="connsiteX7" fmla="*/ 0 w 1088232"/>
                <a:gd name="connsiteY7" fmla="*/ 892969 h 897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8232" h="897731">
                  <a:moveTo>
                    <a:pt x="0" y="892969"/>
                  </a:moveTo>
                  <a:lnTo>
                    <a:pt x="397669" y="373856"/>
                  </a:lnTo>
                  <a:lnTo>
                    <a:pt x="819150" y="54769"/>
                  </a:lnTo>
                  <a:lnTo>
                    <a:pt x="971550" y="0"/>
                  </a:lnTo>
                  <a:lnTo>
                    <a:pt x="1088232" y="459581"/>
                  </a:lnTo>
                  <a:lnTo>
                    <a:pt x="888207" y="566738"/>
                  </a:lnTo>
                  <a:lnTo>
                    <a:pt x="738188" y="897731"/>
                  </a:lnTo>
                  <a:lnTo>
                    <a:pt x="0" y="892969"/>
                  </a:lnTo>
                  <a:close/>
                </a:path>
              </a:pathLst>
            </a:custGeom>
            <a:solidFill>
              <a:srgbClr val="EE88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352800" y="454819"/>
              <a:ext cx="357188" cy="426244"/>
            </a:xfrm>
            <a:custGeom>
              <a:avLst/>
              <a:gdLst>
                <a:gd name="connsiteX0" fmla="*/ 0 w 357188"/>
                <a:gd name="connsiteY0" fmla="*/ 426244 h 426244"/>
                <a:gd name="connsiteX1" fmla="*/ 38100 w 357188"/>
                <a:gd name="connsiteY1" fmla="*/ 159544 h 426244"/>
                <a:gd name="connsiteX2" fmla="*/ 152400 w 357188"/>
                <a:gd name="connsiteY2" fmla="*/ 45244 h 426244"/>
                <a:gd name="connsiteX3" fmla="*/ 357188 w 357188"/>
                <a:gd name="connsiteY3" fmla="*/ 0 h 426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188" h="426244">
                  <a:moveTo>
                    <a:pt x="0" y="426244"/>
                  </a:moveTo>
                  <a:cubicBezTo>
                    <a:pt x="6350" y="324644"/>
                    <a:pt x="12700" y="223044"/>
                    <a:pt x="38100" y="159544"/>
                  </a:cubicBezTo>
                  <a:cubicBezTo>
                    <a:pt x="63500" y="96044"/>
                    <a:pt x="99219" y="71835"/>
                    <a:pt x="152400" y="45244"/>
                  </a:cubicBezTo>
                  <a:cubicBezTo>
                    <a:pt x="205581" y="18653"/>
                    <a:pt x="281384" y="9326"/>
                    <a:pt x="35718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3" descr="C:\Users\dongbo\Desktop\tm_uclogo_horz_bold\tm_uclogo_horz_bold\pc\uclogo_horz_bold.tif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735800" y="152400"/>
              <a:ext cx="5727699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Freeform 15"/>
            <p:cNvSpPr/>
            <p:nvPr/>
          </p:nvSpPr>
          <p:spPr>
            <a:xfrm>
              <a:off x="426244" y="1159668"/>
              <a:ext cx="119062" cy="364332"/>
            </a:xfrm>
            <a:custGeom>
              <a:avLst/>
              <a:gdLst>
                <a:gd name="connsiteX0" fmla="*/ 16669 w 119062"/>
                <a:gd name="connsiteY0" fmla="*/ 323850 h 323850"/>
                <a:gd name="connsiteX1" fmla="*/ 59531 w 119062"/>
                <a:gd name="connsiteY1" fmla="*/ 180975 h 323850"/>
                <a:gd name="connsiteX2" fmla="*/ 119062 w 119062"/>
                <a:gd name="connsiteY2" fmla="*/ 16669 h 323850"/>
                <a:gd name="connsiteX3" fmla="*/ 0 w 119062"/>
                <a:gd name="connsiteY3" fmla="*/ 0 h 323850"/>
                <a:gd name="connsiteX4" fmla="*/ 16669 w 119062"/>
                <a:gd name="connsiteY4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062" h="323850">
                  <a:moveTo>
                    <a:pt x="16669" y="323850"/>
                  </a:moveTo>
                  <a:lnTo>
                    <a:pt x="59531" y="180975"/>
                  </a:lnTo>
                  <a:lnTo>
                    <a:pt x="119062" y="16669"/>
                  </a:lnTo>
                  <a:lnTo>
                    <a:pt x="0" y="0"/>
                  </a:lnTo>
                  <a:lnTo>
                    <a:pt x="16669" y="323850"/>
                  </a:lnTo>
                  <a:close/>
                </a:path>
              </a:pathLst>
            </a:custGeom>
            <a:solidFill>
              <a:srgbClr val="CA25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454819" y="1219200"/>
              <a:ext cx="78581" cy="273844"/>
            </a:xfrm>
            <a:custGeom>
              <a:avLst/>
              <a:gdLst>
                <a:gd name="connsiteX0" fmla="*/ 409575 w 409575"/>
                <a:gd name="connsiteY0" fmla="*/ 0 h 519113"/>
                <a:gd name="connsiteX1" fmla="*/ 235744 w 409575"/>
                <a:gd name="connsiteY1" fmla="*/ 95250 h 519113"/>
                <a:gd name="connsiteX2" fmla="*/ 76200 w 409575"/>
                <a:gd name="connsiteY2" fmla="*/ 247650 h 519113"/>
                <a:gd name="connsiteX3" fmla="*/ 0 w 409575"/>
                <a:gd name="connsiteY3" fmla="*/ 519113 h 51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575" h="519113">
                  <a:moveTo>
                    <a:pt x="409575" y="0"/>
                  </a:moveTo>
                  <a:cubicBezTo>
                    <a:pt x="350440" y="26987"/>
                    <a:pt x="291306" y="53975"/>
                    <a:pt x="235744" y="95250"/>
                  </a:cubicBezTo>
                  <a:cubicBezTo>
                    <a:pt x="180181" y="136525"/>
                    <a:pt x="115491" y="177006"/>
                    <a:pt x="76200" y="247650"/>
                  </a:cubicBezTo>
                  <a:cubicBezTo>
                    <a:pt x="36909" y="318294"/>
                    <a:pt x="9128" y="471885"/>
                    <a:pt x="0" y="51911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4980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103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9" indent="-342789" algn="l" defTabSz="91410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09" indent="-285658" algn="l" defTabSz="91410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1" indent="-228526" algn="l" defTabSz="91410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3" indent="-228526" algn="l" defTabSz="91410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6" algn="l" defTabSz="9141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6" indent="-228526" algn="l" defTabSz="9141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8" indent="-228526" algn="l" defTabSz="9141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9" indent="-228526" algn="l" defTabSz="9141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7" algn="l" defTabSz="914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0" algn="l" defTabSz="914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1" algn="l" defTabSz="914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29.pn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85.png"/><Relationship Id="rId7" Type="http://schemas.openxmlformats.org/officeDocument/2006/relationships/image" Target="../media/image10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1.png"/><Relationship Id="rId5" Type="http://schemas.openxmlformats.org/officeDocument/2006/relationships/image" Target="../media/image106.png"/><Relationship Id="rId10" Type="http://schemas.openxmlformats.org/officeDocument/2006/relationships/image" Target="../media/image29.png"/><Relationship Id="rId4" Type="http://schemas.openxmlformats.org/officeDocument/2006/relationships/image" Target="../media/image86.png"/><Relationship Id="rId9" Type="http://schemas.openxmlformats.org/officeDocument/2006/relationships/image" Target="../media/image11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0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jpe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9.png"/><Relationship Id="rId18" Type="http://schemas.openxmlformats.org/officeDocument/2006/relationships/image" Target="../media/image154.png"/><Relationship Id="rId26" Type="http://schemas.openxmlformats.org/officeDocument/2006/relationships/image" Target="../media/image162.png"/><Relationship Id="rId39" Type="http://schemas.openxmlformats.org/officeDocument/2006/relationships/image" Target="../media/image175.png"/><Relationship Id="rId21" Type="http://schemas.openxmlformats.org/officeDocument/2006/relationships/image" Target="../media/image157.png"/><Relationship Id="rId34" Type="http://schemas.openxmlformats.org/officeDocument/2006/relationships/image" Target="../media/image170.jpeg"/><Relationship Id="rId42" Type="http://schemas.openxmlformats.org/officeDocument/2006/relationships/image" Target="../media/image178.png"/><Relationship Id="rId47" Type="http://schemas.openxmlformats.org/officeDocument/2006/relationships/image" Target="../media/image183.png"/><Relationship Id="rId50" Type="http://schemas.openxmlformats.org/officeDocument/2006/relationships/image" Target="../media/image186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52.png"/><Relationship Id="rId29" Type="http://schemas.openxmlformats.org/officeDocument/2006/relationships/image" Target="../media/image165.png"/><Relationship Id="rId11" Type="http://schemas.openxmlformats.org/officeDocument/2006/relationships/image" Target="../media/image147.png"/><Relationship Id="rId24" Type="http://schemas.openxmlformats.org/officeDocument/2006/relationships/image" Target="../media/image160.png"/><Relationship Id="rId32" Type="http://schemas.openxmlformats.org/officeDocument/2006/relationships/image" Target="../media/image168.png"/><Relationship Id="rId37" Type="http://schemas.openxmlformats.org/officeDocument/2006/relationships/image" Target="../media/image173.png"/><Relationship Id="rId40" Type="http://schemas.openxmlformats.org/officeDocument/2006/relationships/image" Target="../media/image176.jpeg"/><Relationship Id="rId45" Type="http://schemas.openxmlformats.org/officeDocument/2006/relationships/image" Target="../media/image181.png"/><Relationship Id="rId5" Type="http://schemas.openxmlformats.org/officeDocument/2006/relationships/image" Target="../media/image141.png"/><Relationship Id="rId15" Type="http://schemas.openxmlformats.org/officeDocument/2006/relationships/image" Target="../media/image151.png"/><Relationship Id="rId23" Type="http://schemas.openxmlformats.org/officeDocument/2006/relationships/image" Target="../media/image159.png"/><Relationship Id="rId28" Type="http://schemas.openxmlformats.org/officeDocument/2006/relationships/image" Target="../media/image164.png"/><Relationship Id="rId36" Type="http://schemas.openxmlformats.org/officeDocument/2006/relationships/image" Target="../media/image172.png"/><Relationship Id="rId49" Type="http://schemas.openxmlformats.org/officeDocument/2006/relationships/image" Target="../media/image185.png"/><Relationship Id="rId10" Type="http://schemas.openxmlformats.org/officeDocument/2006/relationships/image" Target="../media/image146.png"/><Relationship Id="rId19" Type="http://schemas.openxmlformats.org/officeDocument/2006/relationships/image" Target="../media/image155.png"/><Relationship Id="rId31" Type="http://schemas.openxmlformats.org/officeDocument/2006/relationships/image" Target="../media/image167.png"/><Relationship Id="rId44" Type="http://schemas.openxmlformats.org/officeDocument/2006/relationships/image" Target="../media/image180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Relationship Id="rId14" Type="http://schemas.openxmlformats.org/officeDocument/2006/relationships/image" Target="../media/image150.png"/><Relationship Id="rId22" Type="http://schemas.openxmlformats.org/officeDocument/2006/relationships/image" Target="../media/image158.png"/><Relationship Id="rId27" Type="http://schemas.openxmlformats.org/officeDocument/2006/relationships/image" Target="../media/image163.png"/><Relationship Id="rId30" Type="http://schemas.openxmlformats.org/officeDocument/2006/relationships/image" Target="../media/image166.png"/><Relationship Id="rId35" Type="http://schemas.openxmlformats.org/officeDocument/2006/relationships/image" Target="../media/image171.png"/><Relationship Id="rId43" Type="http://schemas.openxmlformats.org/officeDocument/2006/relationships/image" Target="../media/image179.png"/><Relationship Id="rId48" Type="http://schemas.openxmlformats.org/officeDocument/2006/relationships/image" Target="../media/image184.png"/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12" Type="http://schemas.openxmlformats.org/officeDocument/2006/relationships/image" Target="../media/image148.png"/><Relationship Id="rId17" Type="http://schemas.openxmlformats.org/officeDocument/2006/relationships/image" Target="../media/image153.png"/><Relationship Id="rId25" Type="http://schemas.openxmlformats.org/officeDocument/2006/relationships/image" Target="../media/image161.png"/><Relationship Id="rId33" Type="http://schemas.openxmlformats.org/officeDocument/2006/relationships/image" Target="../media/image169.png"/><Relationship Id="rId38" Type="http://schemas.openxmlformats.org/officeDocument/2006/relationships/image" Target="../media/image174.png"/><Relationship Id="rId46" Type="http://schemas.openxmlformats.org/officeDocument/2006/relationships/image" Target="../media/image182.png"/><Relationship Id="rId20" Type="http://schemas.openxmlformats.org/officeDocument/2006/relationships/image" Target="../media/image156.png"/><Relationship Id="rId41" Type="http://schemas.openxmlformats.org/officeDocument/2006/relationships/image" Target="../media/image1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7" Type="http://schemas.openxmlformats.org/officeDocument/2006/relationships/image" Target="../media/image19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1.png"/><Relationship Id="rId5" Type="http://schemas.microsoft.com/office/2007/relationships/hdphoto" Target="../media/hdphoto1.wdp"/><Relationship Id="rId4" Type="http://schemas.openxmlformats.org/officeDocument/2006/relationships/image" Target="../media/image1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7.jpeg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42"/>
          <p:cNvSpPr>
            <a:spLocks noGrp="1"/>
          </p:cNvSpPr>
          <p:nvPr>
            <p:ph type="ctrTitle"/>
          </p:nvPr>
        </p:nvSpPr>
        <p:spPr>
          <a:xfrm>
            <a:off x="229394" y="1524794"/>
            <a:ext cx="8535750" cy="1857328"/>
          </a:xfrm>
        </p:spPr>
        <p:txBody>
          <a:bodyPr/>
          <a:lstStyle/>
          <a:p>
            <a:r>
              <a:rPr lang="en-US" sz="3600" b="1" dirty="0" smtClean="0"/>
              <a:t>Recent Advances in Video based Action Recognition</a:t>
            </a:r>
            <a:endParaRPr lang="en-US" sz="3600" b="1" dirty="0"/>
          </a:p>
        </p:txBody>
      </p:sp>
      <p:sp>
        <p:nvSpPr>
          <p:cNvPr id="44" name="Subtitle 43"/>
          <p:cNvSpPr>
            <a:spLocks noGrp="1"/>
          </p:cNvSpPr>
          <p:nvPr>
            <p:ph type="subTitle" idx="1"/>
          </p:nvPr>
        </p:nvSpPr>
        <p:spPr>
          <a:xfrm>
            <a:off x="915194" y="3353594"/>
            <a:ext cx="7519178" cy="1374168"/>
          </a:xfrm>
        </p:spPr>
        <p:txBody>
          <a:bodyPr>
            <a:normAutofit fontScale="92500"/>
          </a:bodyPr>
          <a:lstStyle/>
          <a:p>
            <a:r>
              <a:rPr lang="en-US" sz="3200" b="1" dirty="0" smtClean="0"/>
              <a:t>Bingbing Ni 	</a:t>
            </a:r>
          </a:p>
          <a:p>
            <a:r>
              <a:rPr lang="en-US" sz="3200" b="1" i="1" dirty="0" smtClean="0">
                <a:solidFill>
                  <a:srgbClr val="C00000"/>
                </a:solidFill>
              </a:rPr>
              <a:t>Advanced Digital Sciences Center, Singapore</a:t>
            </a:r>
          </a:p>
          <a:p>
            <a:endParaRPr lang="en-US" sz="3200" i="1" dirty="0" smtClean="0">
              <a:solidFill>
                <a:srgbClr val="C00000"/>
              </a:solidFill>
            </a:endParaRPr>
          </a:p>
        </p:txBody>
      </p:sp>
      <p:sp>
        <p:nvSpPr>
          <p:cNvPr id="5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1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97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19" y="153194"/>
            <a:ext cx="7773750" cy="46275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S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794" y="915194"/>
            <a:ext cx="7391400" cy="5715000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solidFill>
                  <a:srgbClr val="00B0F0"/>
                </a:solidFill>
              </a:rPr>
              <a:t>PART I</a:t>
            </a:r>
            <a:r>
              <a:rPr lang="en-US" sz="2800" dirty="0" smtClean="0">
                <a:solidFill>
                  <a:schemeClr val="tx1"/>
                </a:solidFill>
              </a:rPr>
              <a:t> RGB based Action Recognition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Features for Action Representation </a:t>
            </a: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Shape and Pose</a:t>
            </a: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Motion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Action Recognition Framework</a:t>
            </a: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“Parts” + “Matching”</a:t>
            </a: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“Pooling” + “Classifier”</a:t>
            </a: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Mid-level Approaches</a:t>
            </a:r>
          </a:p>
          <a:p>
            <a:pPr marL="342900" indent="-342900" algn="l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solidFill>
                  <a:srgbClr val="00B0F0"/>
                </a:solidFill>
              </a:rPr>
              <a:t>PART II </a:t>
            </a:r>
            <a:r>
              <a:rPr lang="en-US" sz="2800" dirty="0" smtClean="0">
                <a:solidFill>
                  <a:schemeClr val="tx1"/>
                </a:solidFill>
              </a:rPr>
              <a:t>RGB-Depth based Action Recognition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 Introduction to Depth Sensor (Kinect)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 RGB-Depth Features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RGB-Depth Context 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tx1"/>
                </a:solidFill>
              </a:rPr>
              <a:t>Conclusions and More</a:t>
            </a: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10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706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Feature – </a:t>
            </a:r>
            <a:r>
              <a:rPr lang="en-US" dirty="0" smtClean="0"/>
              <a:t>Silhouette</a:t>
            </a:r>
            <a:endParaRPr lang="en-S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26" y="2515394"/>
            <a:ext cx="8339505" cy="310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013" y="796245"/>
            <a:ext cx="567193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5"/>
          <p:cNvSpPr/>
          <p:nvPr/>
        </p:nvSpPr>
        <p:spPr>
          <a:xfrm>
            <a:off x="3353594" y="2058194"/>
            <a:ext cx="609600" cy="45720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TextBox 3"/>
          <p:cNvSpPr txBox="1"/>
          <p:nvPr/>
        </p:nvSpPr>
        <p:spPr>
          <a:xfrm>
            <a:off x="4039394" y="2056233"/>
            <a:ext cx="5257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e</a:t>
            </a:r>
            <a:r>
              <a:rPr lang="en-US" sz="2200" dirty="0" smtClean="0"/>
              <a:t>xtract silhouette by background subtraction</a:t>
            </a:r>
            <a:endParaRPr lang="en-SG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4217908" y="4093508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lock-based representation</a:t>
            </a:r>
            <a:endParaRPr lang="en-SG" sz="20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5594" y="5944394"/>
            <a:ext cx="8763714" cy="609600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Factorial CRF for recognition</a:t>
            </a:r>
            <a:endParaRPr lang="en-SG" sz="22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0394" y="636932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[Wang and </a:t>
            </a:r>
            <a:r>
              <a:rPr lang="en-US" dirty="0" err="1" smtClean="0"/>
              <a:t>Suter</a:t>
            </a:r>
            <a:r>
              <a:rPr lang="en-US" dirty="0" smtClean="0"/>
              <a:t> 2007]</a:t>
            </a:r>
            <a:endParaRPr lang="en-SG" dirty="0"/>
          </a:p>
        </p:txBody>
      </p:sp>
      <p:sp>
        <p:nvSpPr>
          <p:cNvPr id="10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11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814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822" y="428189"/>
            <a:ext cx="6592105" cy="410805"/>
          </a:xfrm>
        </p:spPr>
        <p:txBody>
          <a:bodyPr/>
          <a:lstStyle/>
          <a:p>
            <a:r>
              <a:rPr lang="en-US" dirty="0" smtClean="0"/>
              <a:t>Shape Feature – Motion History Images</a:t>
            </a:r>
            <a:endParaRPr lang="en-SG" dirty="0"/>
          </a:p>
        </p:txBody>
      </p:sp>
      <p:pic>
        <p:nvPicPr>
          <p:cNvPr id="1026" name="Picture 2" descr="Motion History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462" y="991394"/>
            <a:ext cx="695197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05594" y="4725194"/>
            <a:ext cx="8763714" cy="1447800"/>
          </a:xfrm>
          <a:prstGeom prst="rect">
            <a:avLst/>
          </a:prstGeom>
        </p:spPr>
        <p:txBody>
          <a:bodyPr vert="horz" lIns="91410" tIns="45705" rIns="91410" bIns="45705" rtlCol="0">
            <a:normAutofit lnSpcReduction="10000"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Action can be characterized by “changing of shape”</a:t>
            </a:r>
            <a:endParaRPr lang="en-SG" sz="22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SG" sz="2200" dirty="0" smtClean="0">
                <a:solidFill>
                  <a:schemeClr val="tx1"/>
                </a:solidFill>
              </a:rPr>
              <a:t>In </a:t>
            </a:r>
            <a:r>
              <a:rPr lang="en-SG" sz="2200" dirty="0">
                <a:solidFill>
                  <a:schemeClr val="tx1"/>
                </a:solidFill>
              </a:rPr>
              <a:t>an MHI, pixel intensity is a function of the motion history at that location, where brighter values correspond to more recent </a:t>
            </a:r>
            <a:r>
              <a:rPr lang="en-SG" sz="2200" dirty="0" smtClean="0">
                <a:solidFill>
                  <a:schemeClr val="tx1"/>
                </a:solidFill>
              </a:rPr>
              <a:t>motion </a:t>
            </a:r>
            <a:endParaRPr lang="en-SG" sz="22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Use Hu moments for action representation</a:t>
            </a:r>
          </a:p>
          <a:p>
            <a:pPr marL="342900" indent="-342900" algn="l">
              <a:buFont typeface="Arial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9254" y="6366161"/>
            <a:ext cx="2896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 smtClean="0"/>
              <a:t>[</a:t>
            </a:r>
            <a:r>
              <a:rPr lang="en-SG" dirty="0" err="1" smtClean="0"/>
              <a:t>Bobick</a:t>
            </a:r>
            <a:r>
              <a:rPr lang="en-SG" dirty="0" smtClean="0"/>
              <a:t> and Davis 2001]</a:t>
            </a:r>
            <a:endParaRPr lang="en-SG" dirty="0"/>
          </a:p>
        </p:txBody>
      </p:sp>
      <p:sp>
        <p:nvSpPr>
          <p:cNvPr id="7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12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494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Feature – Human Key Pose</a:t>
            </a:r>
            <a:endParaRPr lang="en-SG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040" y="4524383"/>
            <a:ext cx="1793279" cy="110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72" y="3037923"/>
            <a:ext cx="1043828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194" y="2591773"/>
            <a:ext cx="210502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14" y="1464796"/>
            <a:ext cx="854894" cy="83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02" y="1464796"/>
            <a:ext cx="822173" cy="8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56806" y="6434654"/>
            <a:ext cx="2592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 smtClean="0"/>
              <a:t>[Raptis and Sigal 2013]</a:t>
            </a:r>
            <a:endParaRPr lang="en-SG" dirty="0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886" y="1464796"/>
            <a:ext cx="946083" cy="83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994" y="762794"/>
            <a:ext cx="3068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nnotated positive samples for “legs open” pose</a:t>
            </a:r>
            <a:endParaRPr lang="en-SG" dirty="0"/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6" y="3695333"/>
            <a:ext cx="7429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174" y="3695333"/>
            <a:ext cx="675620" cy="81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093" y="4697758"/>
            <a:ext cx="571501" cy="97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931" y="3524269"/>
            <a:ext cx="492823" cy="112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76" y="4697758"/>
            <a:ext cx="667915" cy="10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29394" y="3154937"/>
            <a:ext cx="3068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negative samples</a:t>
            </a:r>
            <a:endParaRPr lang="en-SG" dirty="0"/>
          </a:p>
        </p:txBody>
      </p:sp>
      <p:sp>
        <p:nvSpPr>
          <p:cNvPr id="18" name="Down Arrow 17"/>
          <p:cNvSpPr/>
          <p:nvPr/>
        </p:nvSpPr>
        <p:spPr>
          <a:xfrm rot="16200000">
            <a:off x="3828709" y="3169288"/>
            <a:ext cx="469730" cy="81036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Left Brace 4"/>
          <p:cNvSpPr/>
          <p:nvPr/>
        </p:nvSpPr>
        <p:spPr>
          <a:xfrm rot="10800000">
            <a:off x="3148112" y="1886289"/>
            <a:ext cx="381000" cy="3390217"/>
          </a:xfrm>
          <a:prstGeom prst="leftBrace">
            <a:avLst>
              <a:gd name="adj1" fmla="val 57818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TextBox 5"/>
          <p:cNvSpPr txBox="1"/>
          <p:nvPr/>
        </p:nvSpPr>
        <p:spPr>
          <a:xfrm>
            <a:off x="3529112" y="2134394"/>
            <a:ext cx="939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HoG-SVM detector training</a:t>
            </a:r>
            <a:endParaRPr lang="en-SG" dirty="0"/>
          </a:p>
        </p:txBody>
      </p:sp>
      <p:sp>
        <p:nvSpPr>
          <p:cNvPr id="7" name="TextBox 6"/>
          <p:cNvSpPr txBox="1"/>
          <p:nvPr/>
        </p:nvSpPr>
        <p:spPr>
          <a:xfrm>
            <a:off x="4563323" y="2362994"/>
            <a:ext cx="145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SVM coefficients</a:t>
            </a:r>
            <a:endParaRPr lang="en-SG" dirty="0"/>
          </a:p>
        </p:txBody>
      </p:sp>
      <p:sp>
        <p:nvSpPr>
          <p:cNvPr id="22" name="TextBox 21"/>
          <p:cNvSpPr txBox="1"/>
          <p:nvPr/>
        </p:nvSpPr>
        <p:spPr>
          <a:xfrm>
            <a:off x="6146337" y="2103767"/>
            <a:ext cx="3068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esting video frame</a:t>
            </a:r>
            <a:endParaRPr lang="en-SG" dirty="0"/>
          </a:p>
        </p:txBody>
      </p:sp>
      <p:sp>
        <p:nvSpPr>
          <p:cNvPr id="23" name="Down Arrow 22"/>
          <p:cNvSpPr/>
          <p:nvPr/>
        </p:nvSpPr>
        <p:spPr>
          <a:xfrm rot="16200000">
            <a:off x="5962309" y="3125661"/>
            <a:ext cx="469730" cy="81036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878" y="2595561"/>
            <a:ext cx="318529" cy="300833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0" name="Straight Arrow Connector 9"/>
          <p:cNvCxnSpPr>
            <a:stCxn id="24" idx="3"/>
          </p:cNvCxnSpPr>
          <p:nvPr/>
        </p:nvCxnSpPr>
        <p:spPr>
          <a:xfrm flipV="1">
            <a:off x="6957407" y="2745977"/>
            <a:ext cx="206187" cy="1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63066" y="2624782"/>
            <a:ext cx="1449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sliding window correlation</a:t>
            </a:r>
            <a:endParaRPr lang="en-SG" sz="1400" dirty="0"/>
          </a:p>
        </p:txBody>
      </p:sp>
      <p:sp>
        <p:nvSpPr>
          <p:cNvPr id="28" name="Down Arrow 27"/>
          <p:cNvSpPr/>
          <p:nvPr/>
        </p:nvSpPr>
        <p:spPr>
          <a:xfrm>
            <a:off x="7544814" y="4140271"/>
            <a:ext cx="469730" cy="40518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9" name="TextBox 28"/>
          <p:cNvSpPr txBox="1"/>
          <p:nvPr/>
        </p:nvSpPr>
        <p:spPr>
          <a:xfrm>
            <a:off x="6249194" y="5563394"/>
            <a:ext cx="3068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esponse map</a:t>
            </a:r>
            <a:endParaRPr lang="en-SG" dirty="0"/>
          </a:p>
        </p:txBody>
      </p:sp>
      <p:sp>
        <p:nvSpPr>
          <p:cNvPr id="12" name="TextBox 11"/>
          <p:cNvSpPr txBox="1"/>
          <p:nvPr/>
        </p:nvSpPr>
        <p:spPr>
          <a:xfrm>
            <a:off x="5783310" y="4420394"/>
            <a:ext cx="1151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red: high value</a:t>
            </a:r>
          </a:p>
          <a:p>
            <a:endParaRPr lang="en-US" sz="1600" dirty="0"/>
          </a:p>
          <a:p>
            <a:r>
              <a:rPr lang="en-US" sz="1600" dirty="0" smtClean="0"/>
              <a:t>blue: low value</a:t>
            </a:r>
            <a:endParaRPr lang="en-SG" sz="1600" dirty="0"/>
          </a:p>
        </p:txBody>
      </p:sp>
      <p:sp>
        <p:nvSpPr>
          <p:cNvPr id="31" name="Left Brace 30"/>
          <p:cNvSpPr/>
          <p:nvPr/>
        </p:nvSpPr>
        <p:spPr>
          <a:xfrm rot="16200000">
            <a:off x="2541377" y="4336720"/>
            <a:ext cx="381000" cy="3390217"/>
          </a:xfrm>
          <a:prstGeom prst="leftBrace">
            <a:avLst>
              <a:gd name="adj1" fmla="val 57818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TextBox 12"/>
          <p:cNvSpPr txBox="1"/>
          <p:nvPr/>
        </p:nvSpPr>
        <p:spPr>
          <a:xfrm>
            <a:off x="1763574" y="6249194"/>
            <a:ext cx="1765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“training”</a:t>
            </a:r>
            <a:endParaRPr lang="en-SG" b="1" i="1" dirty="0"/>
          </a:p>
        </p:txBody>
      </p:sp>
      <p:sp>
        <p:nvSpPr>
          <p:cNvPr id="33" name="TextBox 32"/>
          <p:cNvSpPr txBox="1"/>
          <p:nvPr/>
        </p:nvSpPr>
        <p:spPr>
          <a:xfrm>
            <a:off x="6022222" y="6239037"/>
            <a:ext cx="1765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“detection”</a:t>
            </a:r>
            <a:endParaRPr lang="en-SG" b="1" i="1" dirty="0"/>
          </a:p>
        </p:txBody>
      </p:sp>
      <p:sp>
        <p:nvSpPr>
          <p:cNvPr id="34" name="Left Brace 33"/>
          <p:cNvSpPr/>
          <p:nvPr/>
        </p:nvSpPr>
        <p:spPr>
          <a:xfrm rot="16200000">
            <a:off x="6668294" y="4353428"/>
            <a:ext cx="381000" cy="3390217"/>
          </a:xfrm>
          <a:prstGeom prst="leftBrace">
            <a:avLst>
              <a:gd name="adj1" fmla="val 57818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TextBox 2"/>
          <p:cNvSpPr txBox="1"/>
          <p:nvPr/>
        </p:nvSpPr>
        <p:spPr>
          <a:xfrm>
            <a:off x="5691562" y="2905303"/>
            <a:ext cx="1014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correlation</a:t>
            </a:r>
            <a:endParaRPr lang="en-SG" sz="1400" dirty="0"/>
          </a:p>
        </p:txBody>
      </p:sp>
      <p:sp>
        <p:nvSpPr>
          <p:cNvPr id="35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13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734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194" y="273935"/>
            <a:ext cx="7305733" cy="410805"/>
          </a:xfrm>
        </p:spPr>
        <p:txBody>
          <a:bodyPr/>
          <a:lstStyle/>
          <a:p>
            <a:r>
              <a:rPr lang="en-US" dirty="0" smtClean="0"/>
              <a:t>Shape Feature – Human Key Pose (Cont’d)</a:t>
            </a:r>
            <a:endParaRPr lang="en-SG" dirty="0"/>
          </a:p>
        </p:txBody>
      </p:sp>
      <p:sp>
        <p:nvSpPr>
          <p:cNvPr id="5" name="TextBox 4"/>
          <p:cNvSpPr txBox="1"/>
          <p:nvPr/>
        </p:nvSpPr>
        <p:spPr>
          <a:xfrm>
            <a:off x="4188618" y="6413024"/>
            <a:ext cx="2592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 smtClean="0"/>
              <a:t>[Raptis and Sigal 2013]</a:t>
            </a:r>
            <a:endParaRPr lang="en-SG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29245" y="4591162"/>
            <a:ext cx="3376749" cy="2191432"/>
          </a:xfrm>
          <a:prstGeom prst="rect">
            <a:avLst/>
          </a:prstGeom>
        </p:spPr>
        <p:txBody>
          <a:bodyPr vert="horz" lIns="91410" tIns="45705" rIns="91410" bIns="45705" rtlCol="0">
            <a:normAutofit fontScale="92500" lnSpcReduction="20000"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Run pose detectors (HoG Poselet [</a:t>
            </a:r>
            <a:r>
              <a:rPr lang="en-SG" sz="2200" dirty="0" err="1">
                <a:solidFill>
                  <a:schemeClr val="tx1"/>
                </a:solidFill>
              </a:rPr>
              <a:t>Bourdev</a:t>
            </a:r>
            <a:r>
              <a:rPr lang="en-SG" sz="2200" dirty="0">
                <a:solidFill>
                  <a:schemeClr val="tx1"/>
                </a:solidFill>
              </a:rPr>
              <a:t> and </a:t>
            </a:r>
            <a:r>
              <a:rPr lang="en-SG" sz="2200" dirty="0" smtClean="0">
                <a:solidFill>
                  <a:schemeClr val="tx1"/>
                </a:solidFill>
              </a:rPr>
              <a:t>Malik </a:t>
            </a:r>
            <a:r>
              <a:rPr lang="en-SG" sz="2200" dirty="0">
                <a:solidFill>
                  <a:schemeClr val="tx1"/>
                </a:solidFill>
              </a:rPr>
              <a:t>2009</a:t>
            </a:r>
            <a:r>
              <a:rPr lang="en-US" sz="2200" dirty="0" smtClean="0">
                <a:solidFill>
                  <a:schemeClr val="tx1"/>
                </a:solidFill>
              </a:rPr>
              <a:t>]) over all video frames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SG" sz="2200" dirty="0">
                <a:solidFill>
                  <a:schemeClr val="tx1"/>
                </a:solidFill>
              </a:rPr>
              <a:t>Models actions as a sparse sequence of spatio-temporally localized </a:t>
            </a:r>
            <a:r>
              <a:rPr lang="en-SG" sz="2200" dirty="0" smtClean="0">
                <a:solidFill>
                  <a:schemeClr val="tx1"/>
                </a:solidFill>
              </a:rPr>
              <a:t>key-frames </a:t>
            </a:r>
            <a:endParaRPr lang="en-SG" sz="22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 smtClean="0">
              <a:solidFill>
                <a:schemeClr val="tx1"/>
              </a:solidFill>
            </a:endParaRPr>
          </a:p>
          <a:p>
            <a:pPr algn="l"/>
            <a:endParaRPr lang="en-US" sz="22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 smtClean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594" y="4513713"/>
            <a:ext cx="5796950" cy="1729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90" y="769807"/>
            <a:ext cx="8618538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14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840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7822" y="351989"/>
            <a:ext cx="6592105" cy="410805"/>
          </a:xfrm>
        </p:spPr>
        <p:txBody>
          <a:bodyPr/>
          <a:lstStyle/>
          <a:p>
            <a:r>
              <a:rPr lang="en-US" dirty="0" smtClean="0"/>
              <a:t>Shape Features for Action Recognition</a:t>
            </a:r>
            <a:endParaRPr lang="en-SG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8565" y="1372394"/>
            <a:ext cx="8763714" cy="1658938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Simple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Fast to compute</a:t>
            </a:r>
            <a:endParaRPr lang="en-US" sz="22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 smtClean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8565" y="838994"/>
            <a:ext cx="144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/>
                </a:solidFill>
              </a:rPr>
              <a:t>Pros</a:t>
            </a:r>
            <a:endParaRPr lang="en-SG" sz="2400" b="1" dirty="0">
              <a:solidFill>
                <a:schemeClr val="accent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8565" y="2286794"/>
            <a:ext cx="144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Cons</a:t>
            </a:r>
            <a:endParaRPr lang="en-SG" sz="2400" b="1" dirty="0">
              <a:solidFill>
                <a:srgbClr val="FF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04439" y="2743994"/>
            <a:ext cx="8763714" cy="1658938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Prune to background subtraction errors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Cannot model interior structure and local motion</a:t>
            </a:r>
            <a:endParaRPr lang="en-US" sz="22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 smtClean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19" y="3734594"/>
            <a:ext cx="4274303" cy="200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090" y="3886994"/>
            <a:ext cx="4155167" cy="153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4810" y="6413262"/>
            <a:ext cx="2004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[Picture by Laptev]</a:t>
            </a:r>
            <a:endParaRPr lang="en-SG" dirty="0"/>
          </a:p>
        </p:txBody>
      </p:sp>
      <p:sp>
        <p:nvSpPr>
          <p:cNvPr id="10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15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544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Feature – Optic Flow</a:t>
            </a:r>
            <a:endParaRPr lang="en-SG" dirty="0"/>
          </a:p>
        </p:txBody>
      </p:sp>
      <p:sp>
        <p:nvSpPr>
          <p:cNvPr id="4" name="Rectangle 3"/>
          <p:cNvSpPr/>
          <p:nvPr/>
        </p:nvSpPr>
        <p:spPr>
          <a:xfrm>
            <a:off x="4377231" y="6401594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dirty="0" smtClean="0"/>
              <a:t>[</a:t>
            </a:r>
            <a:r>
              <a:rPr lang="en-SG" dirty="0" err="1" smtClean="0"/>
              <a:t>Efros</a:t>
            </a:r>
            <a:r>
              <a:rPr lang="en-SG" dirty="0" smtClean="0"/>
              <a:t> et al. 2003]</a:t>
            </a:r>
            <a:endParaRPr lang="en-S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246" y="1219994"/>
            <a:ext cx="2117618" cy="131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615" y="1219994"/>
            <a:ext cx="2209800" cy="137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60" y="3553619"/>
            <a:ext cx="1751772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594" y="3692739"/>
            <a:ext cx="3044742" cy="196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4" y="3653601"/>
            <a:ext cx="3004043" cy="194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0994" y="2515394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riginal image</a:t>
            </a:r>
            <a:endParaRPr lang="en-SG" dirty="0"/>
          </a:p>
        </p:txBody>
      </p:sp>
      <p:sp>
        <p:nvSpPr>
          <p:cNvPr id="15" name="TextBox 14"/>
          <p:cNvSpPr txBox="1"/>
          <p:nvPr/>
        </p:nvSpPr>
        <p:spPr>
          <a:xfrm>
            <a:off x="5791994" y="2599706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ptic flow</a:t>
            </a:r>
            <a:endParaRPr lang="en-SG" dirty="0"/>
          </a:p>
        </p:txBody>
      </p:sp>
      <p:sp>
        <p:nvSpPr>
          <p:cNvPr id="16" name="Down Arrow 15"/>
          <p:cNvSpPr/>
          <p:nvPr/>
        </p:nvSpPr>
        <p:spPr>
          <a:xfrm rot="16200000">
            <a:off x="4193147" y="1693627"/>
            <a:ext cx="469730" cy="432438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TextBox 16"/>
          <p:cNvSpPr txBox="1"/>
          <p:nvPr/>
        </p:nvSpPr>
        <p:spPr>
          <a:xfrm>
            <a:off x="416012" y="5868194"/>
            <a:ext cx="1754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 and y component of optic flow</a:t>
            </a:r>
            <a:endParaRPr lang="en-SG" dirty="0"/>
          </a:p>
        </p:txBody>
      </p:sp>
      <p:sp>
        <p:nvSpPr>
          <p:cNvPr id="18" name="Down Arrow 17"/>
          <p:cNvSpPr/>
          <p:nvPr/>
        </p:nvSpPr>
        <p:spPr>
          <a:xfrm rot="16200000">
            <a:off x="2118190" y="4006378"/>
            <a:ext cx="469730" cy="230962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Down Arrow 18"/>
          <p:cNvSpPr/>
          <p:nvPr/>
        </p:nvSpPr>
        <p:spPr>
          <a:xfrm rot="16200000">
            <a:off x="2143605" y="5073178"/>
            <a:ext cx="469730" cy="230962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TextBox 19"/>
          <p:cNvSpPr txBox="1"/>
          <p:nvPr/>
        </p:nvSpPr>
        <p:spPr>
          <a:xfrm>
            <a:off x="2972594" y="5679063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half-wave rectification of each component</a:t>
            </a:r>
            <a:endParaRPr lang="en-SG" dirty="0"/>
          </a:p>
        </p:txBody>
      </p:sp>
      <p:sp>
        <p:nvSpPr>
          <p:cNvPr id="21" name="TextBox 20"/>
          <p:cNvSpPr txBox="1"/>
          <p:nvPr/>
        </p:nvSpPr>
        <p:spPr>
          <a:xfrm>
            <a:off x="6286159" y="560283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blur with a Gaussian kernel</a:t>
            </a:r>
            <a:endParaRPr lang="en-SG" dirty="0"/>
          </a:p>
        </p:txBody>
      </p:sp>
      <p:sp>
        <p:nvSpPr>
          <p:cNvPr id="22" name="Down Arrow 21"/>
          <p:cNvSpPr/>
          <p:nvPr/>
        </p:nvSpPr>
        <p:spPr>
          <a:xfrm rot="16200000">
            <a:off x="5557129" y="4006378"/>
            <a:ext cx="469730" cy="230962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3" name="Down Arrow 22"/>
          <p:cNvSpPr/>
          <p:nvPr/>
        </p:nvSpPr>
        <p:spPr>
          <a:xfrm rot="16200000">
            <a:off x="5594048" y="4977347"/>
            <a:ext cx="469730" cy="230962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16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970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94" y="381794"/>
            <a:ext cx="8506572" cy="410805"/>
          </a:xfrm>
        </p:spPr>
        <p:txBody>
          <a:bodyPr/>
          <a:lstStyle/>
          <a:p>
            <a:r>
              <a:rPr lang="en-US" dirty="0" smtClean="0"/>
              <a:t>Motion Feature – Space Time Interest Point</a:t>
            </a:r>
            <a:endParaRPr lang="en-SG" dirty="0"/>
          </a:p>
        </p:txBody>
      </p:sp>
      <p:sp>
        <p:nvSpPr>
          <p:cNvPr id="4" name="TextBox 3"/>
          <p:cNvSpPr txBox="1"/>
          <p:nvPr/>
        </p:nvSpPr>
        <p:spPr>
          <a:xfrm>
            <a:off x="355668" y="838994"/>
            <a:ext cx="2040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</a:rPr>
              <a:t>Detection</a:t>
            </a:r>
            <a:endParaRPr lang="en-SG" sz="2400" b="1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15594" y="6460245"/>
            <a:ext cx="1753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smtClean="0"/>
              <a:t>[Laptev 2005]</a:t>
            </a:r>
            <a:endParaRPr lang="en-SG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594" y="1350407"/>
            <a:ext cx="488372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63594" y="1905794"/>
            <a:ext cx="18982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Calculate image gradient along x, y, t (time) directions</a:t>
            </a:r>
          </a:p>
          <a:p>
            <a:endParaRPr lang="en-US" dirty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Find the local extrema 3D points</a:t>
            </a:r>
            <a:endParaRPr lang="en-SG" dirty="0"/>
          </a:p>
        </p:txBody>
      </p:sp>
      <p:sp>
        <p:nvSpPr>
          <p:cNvPr id="7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17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342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216" y="378115"/>
            <a:ext cx="8582772" cy="410805"/>
          </a:xfrm>
        </p:spPr>
        <p:txBody>
          <a:bodyPr/>
          <a:lstStyle/>
          <a:p>
            <a:r>
              <a:rPr lang="en-US" dirty="0"/>
              <a:t>Motion Feature – Space Time Interest Point</a:t>
            </a:r>
            <a:endParaRPr lang="en-SG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752" y="3442981"/>
            <a:ext cx="3838042" cy="196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5668" y="762794"/>
            <a:ext cx="2040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</a:rPr>
              <a:t>Descriptor</a:t>
            </a:r>
            <a:endParaRPr lang="en-SG" sz="2400" b="1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2297" y="6353699"/>
            <a:ext cx="1753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smtClean="0"/>
              <a:t>[Laptev 2005]</a:t>
            </a:r>
            <a:endParaRPr lang="en-SG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994" y="4433536"/>
            <a:ext cx="677508" cy="41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71840" y="5409191"/>
            <a:ext cx="3310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bag-of-words representation</a:t>
            </a:r>
            <a:endParaRPr lang="en-SG" b="1" i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12" y="1156772"/>
            <a:ext cx="7773194" cy="230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29394" y="3658395"/>
            <a:ext cx="4461846" cy="1692592"/>
            <a:chOff x="229394" y="3658395"/>
            <a:chExt cx="4461846" cy="169259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394" y="3658395"/>
              <a:ext cx="4461846" cy="169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267102" y="4612027"/>
              <a:ext cx="1146443" cy="7106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Classifier (e.g., SVM)</a:t>
              </a:r>
              <a:endParaRPr lang="en-SG" sz="1400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734594" y="4296275"/>
              <a:ext cx="685800" cy="1580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3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18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241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822" y="391502"/>
            <a:ext cx="6592105" cy="410805"/>
          </a:xfrm>
        </p:spPr>
        <p:txBody>
          <a:bodyPr/>
          <a:lstStyle/>
          <a:p>
            <a:r>
              <a:rPr lang="en-US" dirty="0"/>
              <a:t>Motion Feature – </a:t>
            </a:r>
            <a:r>
              <a:rPr lang="en-US" dirty="0" smtClean="0"/>
              <a:t>Dense Trajectories</a:t>
            </a:r>
            <a:endParaRPr lang="en-SG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66" y="2501238"/>
            <a:ext cx="8715897" cy="260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1" y="824838"/>
            <a:ext cx="8854774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82394" y="6489462"/>
            <a:ext cx="2439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smtClean="0"/>
              <a:t>[Wang et al. 2011]</a:t>
            </a:r>
            <a:endParaRPr lang="en-SG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27522" y="6083731"/>
            <a:ext cx="12420600" cy="1219200"/>
          </a:xfrm>
          <a:prstGeom prst="rect">
            <a:avLst/>
          </a:prstGeom>
        </p:spPr>
        <p:txBody>
          <a:bodyPr vert="horz" lIns="91410" tIns="45705" rIns="91410" bIns="45705" rtlCol="0">
            <a:noAutofit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HoG: histogram of oriented gradients</a:t>
            </a:r>
            <a:r>
              <a:rPr lang="en-SG" sz="2200" dirty="0" smtClean="0">
                <a:solidFill>
                  <a:schemeClr val="tx1"/>
                </a:solidFill>
              </a:rPr>
              <a:t>; </a:t>
            </a:r>
            <a:r>
              <a:rPr lang="en-US" sz="2200" dirty="0" err="1" smtClean="0">
                <a:solidFill>
                  <a:schemeClr val="tx1"/>
                </a:solidFill>
              </a:rPr>
              <a:t>HoF</a:t>
            </a:r>
            <a:r>
              <a:rPr lang="en-US" sz="2200" dirty="0" smtClean="0">
                <a:solidFill>
                  <a:schemeClr val="tx1"/>
                </a:solidFill>
              </a:rPr>
              <a:t>: histogram of optic flows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MBH: motion boundary histogram</a:t>
            </a:r>
            <a:endParaRPr lang="en-US" sz="22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 smtClean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794" y="5080719"/>
            <a:ext cx="6325394" cy="101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34594" y="4992983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ptic flow</a:t>
            </a:r>
            <a:endParaRPr lang="en-SG" dirty="0"/>
          </a:p>
        </p:txBody>
      </p:sp>
      <p:sp>
        <p:nvSpPr>
          <p:cNvPr id="9" name="TextBox 8"/>
          <p:cNvSpPr txBox="1"/>
          <p:nvPr/>
        </p:nvSpPr>
        <p:spPr>
          <a:xfrm>
            <a:off x="5182394" y="495379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otion boundary histogram</a:t>
            </a:r>
            <a:endParaRPr lang="en-SG" dirty="0"/>
          </a:p>
        </p:txBody>
      </p:sp>
      <p:sp>
        <p:nvSpPr>
          <p:cNvPr id="10" name="Slide Number Placeholder 3"/>
          <p:cNvSpPr txBox="1">
            <a:spLocks noGrp="1"/>
          </p:cNvSpPr>
          <p:nvPr/>
        </p:nvSpPr>
        <p:spPr bwMode="auto">
          <a:xfrm>
            <a:off x="6858423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19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986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action recognition?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80" y="1067594"/>
            <a:ext cx="8231029" cy="129582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Given an input video/image, perform some appropriate processing, and output the “action label”</a:t>
            </a:r>
            <a:endParaRPr lang="en-SG" sz="2400" dirty="0"/>
          </a:p>
        </p:txBody>
      </p:sp>
      <p:sp>
        <p:nvSpPr>
          <p:cNvPr id="4" name="Right Arrow 3"/>
          <p:cNvSpPr/>
          <p:nvPr/>
        </p:nvSpPr>
        <p:spPr>
          <a:xfrm>
            <a:off x="762794" y="3201194"/>
            <a:ext cx="7772400" cy="762000"/>
          </a:xfrm>
          <a:prstGeom prst="rightArrow">
            <a:avLst>
              <a:gd name="adj1" fmla="val 50000"/>
              <a:gd name="adj2" fmla="val 144286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TextBox 4"/>
          <p:cNvSpPr txBox="1"/>
          <p:nvPr/>
        </p:nvSpPr>
        <p:spPr>
          <a:xfrm>
            <a:off x="991394" y="274399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“action”</a:t>
            </a:r>
            <a:endParaRPr lang="en-SG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734594" y="274399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“activity”</a:t>
            </a:r>
            <a:endParaRPr lang="en-SG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249194" y="274399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“event”</a:t>
            </a:r>
            <a:endParaRPr lang="en-SG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353594" y="340297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</a:t>
            </a:r>
            <a:r>
              <a:rPr lang="en-US" dirty="0" smtClean="0"/>
              <a:t>evel of semantics</a:t>
            </a:r>
            <a:endParaRPr lang="en-SG" dirty="0"/>
          </a:p>
        </p:txBody>
      </p:sp>
      <p:sp>
        <p:nvSpPr>
          <p:cNvPr id="9" name="TextBox 8"/>
          <p:cNvSpPr txBox="1"/>
          <p:nvPr/>
        </p:nvSpPr>
        <p:spPr>
          <a:xfrm>
            <a:off x="991394" y="3963194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dirty="0" smtClean="0"/>
              <a:t>“walking</a:t>
            </a:r>
            <a:r>
              <a:rPr lang="en-SG" sz="2000" dirty="0"/>
              <a:t>, </a:t>
            </a:r>
            <a:r>
              <a:rPr lang="en-SG" sz="2000" dirty="0" smtClean="0"/>
              <a:t>pointing,</a:t>
            </a:r>
          </a:p>
          <a:p>
            <a:r>
              <a:rPr lang="en-US" sz="2000" dirty="0"/>
              <a:t>p</a:t>
            </a:r>
            <a:r>
              <a:rPr lang="en-US" sz="2000" dirty="0" smtClean="0"/>
              <a:t>utting </a:t>
            </a:r>
          </a:p>
          <a:p>
            <a:r>
              <a:rPr lang="en-US" sz="2000" dirty="0" smtClean="0"/>
              <a:t>etc.”</a:t>
            </a:r>
            <a:endParaRPr lang="en-SG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886994" y="3963194"/>
            <a:ext cx="152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dirty="0" smtClean="0"/>
              <a:t>“</a:t>
            </a:r>
            <a:r>
              <a:rPr lang="en-US" sz="2000" dirty="0" smtClean="0"/>
              <a:t>talking on the phone, drinking tea</a:t>
            </a:r>
          </a:p>
          <a:p>
            <a:r>
              <a:rPr lang="en-US" sz="2000" dirty="0" smtClean="0"/>
              <a:t>etc.”</a:t>
            </a:r>
            <a:endParaRPr lang="en-SG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172994" y="3963194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dirty="0" smtClean="0"/>
              <a:t>“</a:t>
            </a:r>
            <a:r>
              <a:rPr lang="en-US" sz="2000" dirty="0" smtClean="0"/>
              <a:t>a soccer game, a birthday party etc.”</a:t>
            </a:r>
            <a:endParaRPr lang="en-SG" sz="20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677194" y="3775178"/>
            <a:ext cx="0" cy="240268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20394" y="3760720"/>
            <a:ext cx="0" cy="240268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858794" y="3760720"/>
            <a:ext cx="0" cy="240268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2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78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94" y="457994"/>
            <a:ext cx="8658972" cy="410805"/>
          </a:xfrm>
        </p:spPr>
        <p:txBody>
          <a:bodyPr/>
          <a:lstStyle/>
          <a:p>
            <a:r>
              <a:rPr lang="en-US" dirty="0"/>
              <a:t>Motion Feature – </a:t>
            </a:r>
            <a:r>
              <a:rPr lang="en-US" dirty="0" smtClean="0"/>
              <a:t>Improved Dense Trajectories</a:t>
            </a:r>
            <a:endParaRPr lang="en-SG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04" y="2096294"/>
            <a:ext cx="265459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86" y="2063343"/>
            <a:ext cx="2589625" cy="179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98" y="4782344"/>
            <a:ext cx="8938514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305594" y="838994"/>
            <a:ext cx="8458200" cy="685800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Estimate camera motion to remove background optic flows</a:t>
            </a:r>
            <a:endParaRPr lang="en-SG" sz="22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 smtClean="0">
              <a:solidFill>
                <a:schemeClr val="tx1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44423" y="4401344"/>
            <a:ext cx="8458200" cy="685800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Detect human body to remove spurious trajectories</a:t>
            </a:r>
            <a:endParaRPr lang="en-SG" sz="22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 smtClean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40589" y="4032012"/>
            <a:ext cx="2772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smtClean="0"/>
              <a:t>[Wang and </a:t>
            </a:r>
            <a:r>
              <a:rPr lang="en-SG" dirty="0" err="1"/>
              <a:t>Schmid</a:t>
            </a:r>
            <a:r>
              <a:rPr lang="en-SG" dirty="0"/>
              <a:t> </a:t>
            </a:r>
            <a:r>
              <a:rPr lang="en-SG" dirty="0" smtClean="0"/>
              <a:t>2013]</a:t>
            </a:r>
            <a:endParaRPr lang="en-SG" dirty="0"/>
          </a:p>
        </p:txBody>
      </p:sp>
      <p:grpSp>
        <p:nvGrpSpPr>
          <p:cNvPr id="4" name="Group 3"/>
          <p:cNvGrpSpPr/>
          <p:nvPr/>
        </p:nvGrpSpPr>
        <p:grpSpPr>
          <a:xfrm>
            <a:off x="3155476" y="1105078"/>
            <a:ext cx="2957521" cy="1715014"/>
            <a:chOff x="3155476" y="1259463"/>
            <a:chExt cx="2957521" cy="1715014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9812" y="1364185"/>
              <a:ext cx="2913185" cy="16102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155476" y="1259463"/>
              <a:ext cx="2895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</a:t>
              </a:r>
              <a:r>
                <a:rPr lang="en-US" dirty="0" smtClean="0"/>
                <a:t>low without camera motion compensation</a:t>
              </a:r>
              <a:endParaRPr lang="en-SG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155476" y="2857678"/>
            <a:ext cx="2957522" cy="1638916"/>
            <a:chOff x="3155476" y="3012063"/>
            <a:chExt cx="2957522" cy="1638916"/>
          </a:xfrm>
        </p:grpSpPr>
        <p:pic>
          <p:nvPicPr>
            <p:cNvPr id="7176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9813" y="3050779"/>
              <a:ext cx="2913185" cy="1600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155476" y="3012063"/>
              <a:ext cx="2895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</a:t>
              </a:r>
              <a:r>
                <a:rPr lang="en-US" dirty="0" smtClean="0"/>
                <a:t>low with camera motion compensation</a:t>
              </a:r>
              <a:endParaRPr lang="en-SG" dirty="0"/>
            </a:p>
          </p:txBody>
        </p:sp>
      </p:grpSp>
      <p:sp>
        <p:nvSpPr>
          <p:cNvPr id="16" name="Right Arrow 15"/>
          <p:cNvSpPr/>
          <p:nvPr/>
        </p:nvSpPr>
        <p:spPr>
          <a:xfrm>
            <a:off x="2844799" y="2633408"/>
            <a:ext cx="310677" cy="547435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Right Arrow 16"/>
          <p:cNvSpPr/>
          <p:nvPr/>
        </p:nvSpPr>
        <p:spPr>
          <a:xfrm>
            <a:off x="6180180" y="2625648"/>
            <a:ext cx="310677" cy="547435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05593" y="6096794"/>
            <a:ext cx="9220201" cy="533400"/>
          </a:xfrm>
          <a:prstGeom prst="rect">
            <a:avLst/>
          </a:prstGeom>
        </p:spPr>
        <p:txBody>
          <a:bodyPr vert="horz" lIns="91410" tIns="45705" rIns="91410" bIns="45705" rtlCol="0">
            <a:noAutofit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Same descriptor as that of the original dense trajectories: HoG/</a:t>
            </a:r>
            <a:r>
              <a:rPr lang="en-US" dirty="0" err="1" smtClean="0">
                <a:solidFill>
                  <a:schemeClr val="tx1"/>
                </a:solidFill>
              </a:rPr>
              <a:t>HoF</a:t>
            </a:r>
            <a:r>
              <a:rPr lang="en-US" dirty="0" smtClean="0">
                <a:solidFill>
                  <a:schemeClr val="tx1"/>
                </a:solidFill>
              </a:rPr>
              <a:t>/MBH 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Use improved Fisher vector (IFV) coding [</a:t>
            </a:r>
            <a:r>
              <a:rPr lang="en-SG" dirty="0" err="1">
                <a:solidFill>
                  <a:schemeClr val="tx1"/>
                </a:solidFill>
              </a:rPr>
              <a:t>Perronnin</a:t>
            </a:r>
            <a:r>
              <a:rPr lang="en-SG" dirty="0">
                <a:solidFill>
                  <a:schemeClr val="tx1"/>
                </a:solidFill>
              </a:rPr>
              <a:t> et al. 2010</a:t>
            </a:r>
            <a:r>
              <a:rPr lang="en-US" dirty="0" smtClean="0">
                <a:solidFill>
                  <a:schemeClr val="tx1"/>
                </a:solidFill>
              </a:rPr>
              <a:t>]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0" name="Slide Number Placeholder 3"/>
          <p:cNvSpPr txBox="1">
            <a:spLocks noGrp="1"/>
          </p:cNvSpPr>
          <p:nvPr/>
        </p:nvSpPr>
        <p:spPr bwMode="auto">
          <a:xfrm>
            <a:off x="6706738" y="63990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20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51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19" y="153194"/>
            <a:ext cx="7773750" cy="46275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S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794" y="915194"/>
            <a:ext cx="7391400" cy="5715000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solidFill>
                  <a:srgbClr val="00B0F0"/>
                </a:solidFill>
              </a:rPr>
              <a:t>PART I</a:t>
            </a:r>
            <a:r>
              <a:rPr lang="en-US" sz="2800" dirty="0" smtClean="0">
                <a:solidFill>
                  <a:schemeClr val="tx1"/>
                </a:solidFill>
              </a:rPr>
              <a:t> RGB based Action Recognition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Features for Action Representation </a:t>
            </a: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Shape and Pose</a:t>
            </a: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Motion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Action Recognition Framework</a:t>
            </a: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“Parts” + “Matching”</a:t>
            </a: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“Pooling” + “</a:t>
            </a:r>
            <a:r>
              <a:rPr lang="en-US" sz="2100" dirty="0">
                <a:solidFill>
                  <a:srgbClr val="FF0000"/>
                </a:solidFill>
              </a:rPr>
              <a:t>Classifier”</a:t>
            </a: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Mid-level Approaches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rgbClr val="00B0F0"/>
                </a:solidFill>
              </a:rPr>
              <a:t>PART </a:t>
            </a:r>
            <a:r>
              <a:rPr lang="en-US" sz="2800" b="1" dirty="0" smtClean="0">
                <a:solidFill>
                  <a:srgbClr val="00B0F0"/>
                </a:solidFill>
              </a:rPr>
              <a:t>II </a:t>
            </a:r>
            <a:r>
              <a:rPr lang="en-US" sz="2800" dirty="0" smtClean="0">
                <a:solidFill>
                  <a:schemeClr val="tx1"/>
                </a:solidFill>
              </a:rPr>
              <a:t>RGB-Depth based Action Recognition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Introduction to Depth Sensor (Kinect)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 RGB-Depth Features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RGB-Depth Context 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</a:rPr>
              <a:t>Conclusions </a:t>
            </a:r>
            <a:r>
              <a:rPr lang="en-US" sz="2800" dirty="0">
                <a:solidFill>
                  <a:schemeClr val="tx1"/>
                </a:solidFill>
              </a:rPr>
              <a:t>and More</a:t>
            </a: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21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567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Recognition Framework</a:t>
            </a:r>
            <a:endParaRPr lang="en-SG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994" y="1600994"/>
            <a:ext cx="311131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6577" y="4353629"/>
            <a:ext cx="4600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An action video can be regarded as a set of localized features (“parts”)</a:t>
            </a:r>
          </a:p>
          <a:p>
            <a:endParaRPr lang="en-US" sz="2200" dirty="0" smtClean="0"/>
          </a:p>
          <a:p>
            <a:r>
              <a:rPr lang="en-US" sz="2200" dirty="0" smtClean="0"/>
              <a:t> </a:t>
            </a:r>
            <a:endParaRPr lang="en-SG" sz="2200" dirty="0"/>
          </a:p>
        </p:txBody>
      </p:sp>
      <p:sp>
        <p:nvSpPr>
          <p:cNvPr id="5" name="Rectangle 4"/>
          <p:cNvSpPr/>
          <p:nvPr/>
        </p:nvSpPr>
        <p:spPr>
          <a:xfrm>
            <a:off x="6281738" y="3961497"/>
            <a:ext cx="228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200" dirty="0">
                <a:solidFill>
                  <a:prstClr val="black"/>
                </a:solidFill>
              </a:rPr>
              <a:t>Relationship between “parts</a:t>
            </a:r>
            <a:r>
              <a:rPr lang="en-US" sz="2200" dirty="0" smtClean="0">
                <a:solidFill>
                  <a:prstClr val="black"/>
                </a:solidFill>
              </a:rPr>
              <a:t>” forms a “graph”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5548" y="5679063"/>
            <a:ext cx="1806870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n-US" sz="2200" dirty="0"/>
              <a:t>Action recognition</a:t>
            </a:r>
            <a:endParaRPr lang="en-SG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5117159" y="5522198"/>
            <a:ext cx="3265635" cy="1107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“Match” the graph model with video observations (extracted features)</a:t>
            </a:r>
            <a:endParaRPr lang="en-SG" sz="2200" dirty="0"/>
          </a:p>
        </p:txBody>
      </p:sp>
      <p:sp>
        <p:nvSpPr>
          <p:cNvPr id="7" name="Right Arrow 6"/>
          <p:cNvSpPr/>
          <p:nvPr/>
        </p:nvSpPr>
        <p:spPr>
          <a:xfrm>
            <a:off x="3429794" y="5868194"/>
            <a:ext cx="1447800" cy="2966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4" y="1219994"/>
            <a:ext cx="409049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3"/>
          <p:cNvSpPr txBox="1">
            <a:spLocks noGrp="1"/>
          </p:cNvSpPr>
          <p:nvPr/>
        </p:nvSpPr>
        <p:spPr bwMode="auto">
          <a:xfrm>
            <a:off x="6706023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22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282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5406" y="426011"/>
            <a:ext cx="9525000" cy="410805"/>
          </a:xfrm>
        </p:spPr>
        <p:txBody>
          <a:bodyPr/>
          <a:lstStyle/>
          <a:p>
            <a:r>
              <a:rPr lang="en-US" sz="2600" dirty="0" smtClean="0"/>
              <a:t>Spatio-Temporal Relationship Matching</a:t>
            </a:r>
            <a:endParaRPr lang="en-SG" sz="2600" dirty="0"/>
          </a:p>
        </p:txBody>
      </p:sp>
      <p:sp>
        <p:nvSpPr>
          <p:cNvPr id="4" name="TextBox 3"/>
          <p:cNvSpPr txBox="1"/>
          <p:nvPr/>
        </p:nvSpPr>
        <p:spPr>
          <a:xfrm>
            <a:off x="3505994" y="6538365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 smtClean="0"/>
              <a:t>[</a:t>
            </a:r>
            <a:r>
              <a:rPr lang="en-SG" dirty="0" err="1" smtClean="0"/>
              <a:t>Ryoo</a:t>
            </a:r>
            <a:r>
              <a:rPr lang="en-SG" dirty="0" smtClean="0"/>
              <a:t> </a:t>
            </a:r>
            <a:r>
              <a:rPr lang="en-SG" dirty="0"/>
              <a:t>and </a:t>
            </a:r>
            <a:r>
              <a:rPr lang="en-SG" dirty="0" smtClean="0"/>
              <a:t>Aggarwal 2009]</a:t>
            </a:r>
            <a:endParaRPr lang="en-SG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05594" y="5563394"/>
            <a:ext cx="8839994" cy="1048544"/>
          </a:xfrm>
          <a:prstGeom prst="rect">
            <a:avLst/>
          </a:prstGeom>
        </p:spPr>
        <p:txBody>
          <a:bodyPr vert="horz" lIns="91410" tIns="45705" rIns="91410" bIns="45705" rtlCol="0">
            <a:normAutofit fontScale="92500" lnSpcReduction="20000"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Define relationships: </a:t>
            </a:r>
            <a:r>
              <a:rPr lang="en-US" sz="2400" i="1" dirty="0" smtClean="0">
                <a:solidFill>
                  <a:schemeClr val="tx1"/>
                </a:solidFill>
              </a:rPr>
              <a:t>before/after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i="1" dirty="0" smtClean="0">
                <a:solidFill>
                  <a:schemeClr val="tx1"/>
                </a:solidFill>
              </a:rPr>
              <a:t>overlap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i="1" dirty="0" smtClean="0">
                <a:solidFill>
                  <a:schemeClr val="tx1"/>
                </a:solidFill>
              </a:rPr>
              <a:t>near/far</a:t>
            </a:r>
            <a:endParaRPr lang="en-SG" sz="2400" i="1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Calculate relationship histogram to represent an action video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Match relationship histograms by histogram intersection kernel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2383" y="915194"/>
            <a:ext cx="8800011" cy="4578257"/>
            <a:chOff x="192383" y="915194"/>
            <a:chExt cx="8800011" cy="4578257"/>
          </a:xfrm>
        </p:grpSpPr>
        <p:grpSp>
          <p:nvGrpSpPr>
            <p:cNvPr id="3" name="Group 2"/>
            <p:cNvGrpSpPr/>
            <p:nvPr/>
          </p:nvGrpSpPr>
          <p:grpSpPr>
            <a:xfrm>
              <a:off x="192383" y="915194"/>
              <a:ext cx="8800011" cy="4557148"/>
              <a:chOff x="192383" y="915194"/>
              <a:chExt cx="8800011" cy="4557148"/>
            </a:xfrm>
          </p:grpSpPr>
          <p:pic>
            <p:nvPicPr>
              <p:cNvPr id="8194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383" y="915194"/>
                <a:ext cx="8800011" cy="4557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4572794" y="2723609"/>
                <a:ext cx="1676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</a:t>
                </a:r>
                <a:r>
                  <a:rPr lang="en-US" dirty="0" smtClean="0"/>
                  <a:t>isual word ID</a:t>
                </a:r>
                <a:endParaRPr lang="en-SG" dirty="0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4394268" y="3408024"/>
                <a:ext cx="304800" cy="3048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cxnSp>
            <p:nvCxnSpPr>
              <p:cNvPr id="8" name="Straight Arrow Connector 7"/>
              <p:cNvCxnSpPr>
                <a:stCxn id="6" idx="6"/>
                <a:endCxn id="5" idx="2"/>
              </p:cNvCxnSpPr>
              <p:nvPr/>
            </p:nvCxnSpPr>
            <p:spPr>
              <a:xfrm flipV="1">
                <a:off x="4699068" y="3092941"/>
                <a:ext cx="711926" cy="46748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/>
            <p:cNvSpPr txBox="1"/>
            <p:nvPr/>
          </p:nvSpPr>
          <p:spPr>
            <a:xfrm>
              <a:off x="991394" y="5154897"/>
              <a:ext cx="457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xyt</a:t>
              </a:r>
              <a:endParaRPr lang="en-SG" sz="1600" dirty="0"/>
            </a:p>
          </p:txBody>
        </p:sp>
      </p:grpSp>
      <p:sp>
        <p:nvSpPr>
          <p:cNvPr id="12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23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969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194" y="1188866"/>
            <a:ext cx="1465879" cy="1631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8189"/>
            <a:ext cx="9111548" cy="410805"/>
          </a:xfrm>
        </p:spPr>
        <p:txBody>
          <a:bodyPr/>
          <a:lstStyle/>
          <a:p>
            <a:r>
              <a:rPr lang="en-US" dirty="0" smtClean="0"/>
              <a:t>Discriminative Action Part Model</a:t>
            </a:r>
            <a:endParaRPr lang="en-SG" dirty="0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4" y="1133761"/>
            <a:ext cx="43148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782" y="1352685"/>
            <a:ext cx="1031412" cy="108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989435" y="2405343"/>
            <a:ext cx="2156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ptic flow of whole image</a:t>
            </a:r>
            <a:endParaRPr lang="en-SG" dirty="0"/>
          </a:p>
        </p:txBody>
      </p:sp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194" y="2972594"/>
            <a:ext cx="1353906" cy="111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Content Placeholder 2"/>
          <p:cNvSpPr txBox="1">
            <a:spLocks/>
          </p:cNvSpPr>
          <p:nvPr/>
        </p:nvSpPr>
        <p:spPr>
          <a:xfrm>
            <a:off x="135780" y="4746952"/>
            <a:ext cx="9009808" cy="2111842"/>
          </a:xfrm>
          <a:prstGeom prst="rect">
            <a:avLst/>
          </a:prstGeom>
        </p:spPr>
        <p:txBody>
          <a:bodyPr vert="horz" lIns="91410" tIns="45705" rIns="91410" bIns="45705" rtlCol="0">
            <a:noAutofit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Action is represented by the optic flow patterns of local patches + whole image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Latent variable h</a:t>
            </a:r>
            <a:r>
              <a:rPr lang="en-US" baseline="-25000" dirty="0" smtClean="0">
                <a:solidFill>
                  <a:schemeClr val="tx1"/>
                </a:solidFill>
              </a:rPr>
              <a:t>j</a:t>
            </a:r>
            <a:r>
              <a:rPr lang="en-US" dirty="0" smtClean="0">
                <a:solidFill>
                  <a:schemeClr val="tx1"/>
                </a:solidFill>
              </a:rPr>
              <a:t> indicates assignment of a part model to specific image patch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 latent structural SVM problem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olved using the method of </a:t>
            </a:r>
            <a:r>
              <a:rPr lang="en-US" dirty="0">
                <a:solidFill>
                  <a:schemeClr val="tx1"/>
                </a:solidFill>
              </a:rPr>
              <a:t>[</a:t>
            </a:r>
            <a:r>
              <a:rPr lang="en-SG" dirty="0" err="1">
                <a:solidFill>
                  <a:schemeClr val="tx1"/>
                </a:solidFill>
              </a:rPr>
              <a:t>Felzenszwalb</a:t>
            </a:r>
            <a:r>
              <a:rPr lang="en-SG" dirty="0">
                <a:solidFill>
                  <a:schemeClr val="tx1"/>
                </a:solidFill>
              </a:rPr>
              <a:t> et al. 2010</a:t>
            </a:r>
            <a:r>
              <a:rPr lang="en-US" dirty="0" smtClean="0">
                <a:solidFill>
                  <a:schemeClr val="tx1"/>
                </a:solidFill>
              </a:rPr>
              <a:t>] for the </a:t>
            </a:r>
            <a:r>
              <a:rPr lang="en-US" i="1" dirty="0" smtClean="0">
                <a:solidFill>
                  <a:schemeClr val="tx1"/>
                </a:solidFill>
              </a:rPr>
              <a:t>part-based model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08102" y="646770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 smtClean="0"/>
              <a:t>[Wang and Mori 2011]</a:t>
            </a:r>
            <a:endParaRPr lang="en-SG" dirty="0"/>
          </a:p>
        </p:txBody>
      </p:sp>
      <p:cxnSp>
        <p:nvCxnSpPr>
          <p:cNvPr id="10" name="Straight Arrow Connector 9"/>
          <p:cNvCxnSpPr>
            <a:stCxn id="9225" idx="3"/>
            <a:endCxn id="9226" idx="1"/>
          </p:cNvCxnSpPr>
          <p:nvPr/>
        </p:nvCxnSpPr>
        <p:spPr>
          <a:xfrm flipV="1">
            <a:off x="6572073" y="1895940"/>
            <a:ext cx="931709" cy="108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9229" idx="0"/>
          </p:cNvCxnSpPr>
          <p:nvPr/>
        </p:nvCxnSpPr>
        <p:spPr>
          <a:xfrm>
            <a:off x="5639594" y="2562599"/>
            <a:ext cx="143553" cy="4099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642946" y="4091976"/>
            <a:ext cx="2860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ptic flow of a local patch</a:t>
            </a:r>
            <a:endParaRPr lang="en-SG" dirty="0"/>
          </a:p>
        </p:txBody>
      </p:sp>
      <p:sp>
        <p:nvSpPr>
          <p:cNvPr id="3" name="Rectangle 2"/>
          <p:cNvSpPr/>
          <p:nvPr/>
        </p:nvSpPr>
        <p:spPr>
          <a:xfrm>
            <a:off x="3691347" y="1133760"/>
            <a:ext cx="890588" cy="1076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TextBox 3"/>
          <p:cNvSpPr txBox="1"/>
          <p:nvPr/>
        </p:nvSpPr>
        <p:spPr>
          <a:xfrm>
            <a:off x="3419524" y="3286309"/>
            <a:ext cx="121724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image patch feature</a:t>
            </a:r>
            <a:endParaRPr lang="en-SG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10394" y="3829035"/>
            <a:ext cx="7096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</a:t>
            </a:r>
            <a:r>
              <a:rPr lang="en-US" sz="1400" dirty="0" smtClean="0"/>
              <a:t>hole image feature</a:t>
            </a:r>
            <a:endParaRPr lang="en-SG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048794" y="2562599"/>
            <a:ext cx="2590800" cy="9238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294440" y="2100453"/>
            <a:ext cx="1287495" cy="60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211807" y="1677194"/>
            <a:ext cx="4427787" cy="17708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992231" y="1905794"/>
            <a:ext cx="979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dirty="0" smtClean="0"/>
              <a:t>idden parts</a:t>
            </a:r>
            <a:endParaRPr lang="en-SG" sz="1400" dirty="0"/>
          </a:p>
        </p:txBody>
      </p:sp>
      <p:sp>
        <p:nvSpPr>
          <p:cNvPr id="20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24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716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9394" y="504389"/>
            <a:ext cx="9220200" cy="410805"/>
          </a:xfrm>
        </p:spPr>
        <p:txBody>
          <a:bodyPr/>
          <a:lstStyle/>
          <a:p>
            <a:r>
              <a:rPr lang="en-US" dirty="0" smtClean="0"/>
              <a:t>Action Recognition by “Parts” + “Matching”</a:t>
            </a:r>
            <a:endParaRPr lang="en-SG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8565" y="2591594"/>
            <a:ext cx="8763714" cy="1786530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Prune to intra variation and background motion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Requires part annotation – labor intensive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Requires good model initialization for latent SVM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High computation for training a latent model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8565" y="838994"/>
            <a:ext cx="144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/>
                </a:solidFill>
              </a:rPr>
              <a:t>Pros</a:t>
            </a:r>
            <a:endParaRPr lang="en-SG" sz="2400" b="1" dirty="0">
              <a:solidFill>
                <a:schemeClr val="accent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8565" y="2058194"/>
            <a:ext cx="144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Cons</a:t>
            </a:r>
            <a:endParaRPr lang="en-SG" sz="24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994" y="1301453"/>
            <a:ext cx="7543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</a:rPr>
              <a:t>Easy to explain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</a:rPr>
              <a:t>Works well in controlled environment</a:t>
            </a:r>
            <a:endParaRPr lang="en-US" sz="2200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4" y="4378123"/>
            <a:ext cx="23241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5521" y="6325394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 annotation is required for training</a:t>
            </a:r>
            <a:endParaRPr lang="en-SG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821" y="4556716"/>
            <a:ext cx="1876573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268" y="4378123"/>
            <a:ext cx="3687011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39594" y="6249194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ow to match local features in such cluttered background?</a:t>
            </a:r>
            <a:endParaRPr lang="en-SG" dirty="0"/>
          </a:p>
        </p:txBody>
      </p:sp>
      <p:sp>
        <p:nvSpPr>
          <p:cNvPr id="12" name="Slide Number Placeholder 3"/>
          <p:cNvSpPr txBox="1">
            <a:spLocks noGrp="1"/>
          </p:cNvSpPr>
          <p:nvPr/>
        </p:nvSpPr>
        <p:spPr bwMode="auto">
          <a:xfrm>
            <a:off x="6858423" y="6306234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25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485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Recognition Framework</a:t>
            </a:r>
            <a:endParaRPr lang="en-SG" dirty="0"/>
          </a:p>
        </p:txBody>
      </p:sp>
      <p:grpSp>
        <p:nvGrpSpPr>
          <p:cNvPr id="8" name="Group 7"/>
          <p:cNvGrpSpPr/>
          <p:nvPr/>
        </p:nvGrpSpPr>
        <p:grpSpPr>
          <a:xfrm>
            <a:off x="305594" y="3886994"/>
            <a:ext cx="2591402" cy="2514600"/>
            <a:chOff x="421016" y="1372394"/>
            <a:chExt cx="2591402" cy="2514600"/>
          </a:xfrm>
        </p:grpSpPr>
        <p:pic>
          <p:nvPicPr>
            <p:cNvPr id="10" name="Picture 3" descr="C:\Users\Jing Xiu\Desktop\untitled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715" y="1978339"/>
              <a:ext cx="2552620" cy="1845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圆角矩形 3"/>
            <p:cNvSpPr/>
            <p:nvPr/>
          </p:nvSpPr>
          <p:spPr>
            <a:xfrm>
              <a:off x="421016" y="1372394"/>
              <a:ext cx="2591402" cy="2514600"/>
            </a:xfrm>
            <a:prstGeom prst="roundRect">
              <a:avLst>
                <a:gd name="adj" fmla="val 6381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62794" y="1524794"/>
              <a:ext cx="21009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Feature Extraction</a:t>
              </a:r>
              <a:endParaRPr lang="en-SG" sz="20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389970" y="3836920"/>
            <a:ext cx="2591402" cy="2564674"/>
            <a:chOff x="3209244" y="1322320"/>
            <a:chExt cx="2591402" cy="2564674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8394" y="1978339"/>
              <a:ext cx="1693102" cy="991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圆角矩形 3"/>
            <p:cNvSpPr/>
            <p:nvPr/>
          </p:nvSpPr>
          <p:spPr>
            <a:xfrm>
              <a:off x="3209244" y="1372394"/>
              <a:ext cx="2591402" cy="2514600"/>
            </a:xfrm>
            <a:prstGeom prst="roundRect">
              <a:avLst>
                <a:gd name="adj" fmla="val 6381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20837" y="1322320"/>
              <a:ext cx="25798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Feature Encoding and Pooling</a:t>
              </a:r>
              <a:endParaRPr lang="en-SG" sz="2000" dirty="0"/>
            </a:p>
          </p:txBody>
        </p:sp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7299" y="3134402"/>
              <a:ext cx="1615291" cy="714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ight Arrow 17"/>
            <p:cNvSpPr/>
            <p:nvPr/>
          </p:nvSpPr>
          <p:spPr>
            <a:xfrm rot="5400000">
              <a:off x="4411870" y="2711259"/>
              <a:ext cx="183484" cy="699835"/>
            </a:xfrm>
            <a:prstGeom prst="rightArrow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374066" y="3886994"/>
            <a:ext cx="2607410" cy="2514600"/>
            <a:chOff x="6384984" y="1372394"/>
            <a:chExt cx="2607410" cy="2514600"/>
          </a:xfrm>
        </p:grpSpPr>
        <p:pic>
          <p:nvPicPr>
            <p:cNvPr id="12" name="Picture 11" descr="C:\Users\Jing Xiu\Desktop\untitled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984" y="2239083"/>
              <a:ext cx="2600614" cy="132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圆角矩形 3"/>
            <p:cNvSpPr/>
            <p:nvPr/>
          </p:nvSpPr>
          <p:spPr>
            <a:xfrm>
              <a:off x="6400992" y="1372394"/>
              <a:ext cx="2591402" cy="2514600"/>
            </a:xfrm>
            <a:prstGeom prst="roundRect">
              <a:avLst>
                <a:gd name="adj" fmla="val 6381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12585" y="1474720"/>
              <a:ext cx="25798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Classifier</a:t>
              </a:r>
              <a:endParaRPr lang="en-SG" sz="2000" dirty="0"/>
            </a:p>
          </p:txBody>
        </p:sp>
      </p:grpSp>
      <p:sp>
        <p:nvSpPr>
          <p:cNvPr id="24" name="Right Arrow 23"/>
          <p:cNvSpPr/>
          <p:nvPr/>
        </p:nvSpPr>
        <p:spPr>
          <a:xfrm>
            <a:off x="3031481" y="4936599"/>
            <a:ext cx="310677" cy="547435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Right Arrow 24"/>
          <p:cNvSpPr/>
          <p:nvPr/>
        </p:nvSpPr>
        <p:spPr>
          <a:xfrm>
            <a:off x="6037493" y="4936598"/>
            <a:ext cx="310677" cy="547435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22" name="Group 21"/>
          <p:cNvGrpSpPr/>
          <p:nvPr/>
        </p:nvGrpSpPr>
        <p:grpSpPr>
          <a:xfrm>
            <a:off x="305594" y="1296194"/>
            <a:ext cx="8635046" cy="1209675"/>
            <a:chOff x="305594" y="1829594"/>
            <a:chExt cx="8635046" cy="1209675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594" y="1829594"/>
              <a:ext cx="1905000" cy="120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2667794" y="1829594"/>
              <a:ext cx="1787342" cy="1209675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rgbClr val="0070C0"/>
                  </a:solidFill>
                </a:rPr>
                <a:t>Feature Extraction (e.g., SIFT)</a:t>
              </a:r>
              <a:endParaRPr lang="en-SG" sz="2200" dirty="0">
                <a:solidFill>
                  <a:srgbClr val="0070C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919052" y="1829594"/>
              <a:ext cx="1787342" cy="1209675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70C0"/>
                  </a:solidFill>
                </a:rPr>
                <a:t>Encoding and </a:t>
              </a:r>
              <a:r>
                <a:rPr lang="en-US" sz="2000" dirty="0" smtClean="0">
                  <a:solidFill>
                    <a:srgbClr val="0070C0"/>
                  </a:solidFill>
                </a:rPr>
                <a:t>Pooling (e.g., Bag of Words)</a:t>
              </a:r>
              <a:endParaRPr lang="en-SG" sz="2000" dirty="0">
                <a:solidFill>
                  <a:srgbClr val="0070C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153298" y="1829594"/>
              <a:ext cx="1787342" cy="1209675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70C0"/>
                  </a:solidFill>
                </a:rPr>
                <a:t>Discriminative Classifier (e.g., SVM)</a:t>
              </a:r>
              <a:endParaRPr lang="en-SG" sz="2000" dirty="0">
                <a:solidFill>
                  <a:srgbClr val="0070C0"/>
                </a:solidFill>
              </a:endParaRPr>
            </a:p>
          </p:txBody>
        </p:sp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943" y="2139156"/>
              <a:ext cx="22860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4251" y="2139156"/>
              <a:ext cx="22860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1635" y="2139156"/>
              <a:ext cx="22860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313293" y="838994"/>
            <a:ext cx="62407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 typical image recognition pipeline</a:t>
            </a:r>
            <a:endParaRPr lang="en-SG" sz="2200" dirty="0"/>
          </a:p>
        </p:txBody>
      </p:sp>
      <p:sp>
        <p:nvSpPr>
          <p:cNvPr id="26" name="Down Arrow 25"/>
          <p:cNvSpPr/>
          <p:nvPr/>
        </p:nvSpPr>
        <p:spPr>
          <a:xfrm>
            <a:off x="1987143" y="2692537"/>
            <a:ext cx="599826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6" name="TextBox 35"/>
          <p:cNvSpPr txBox="1"/>
          <p:nvPr/>
        </p:nvSpPr>
        <p:spPr>
          <a:xfrm>
            <a:off x="327058" y="3277193"/>
            <a:ext cx="8131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May also apply to action recognition: “Pooling” + “Classifier”</a:t>
            </a:r>
            <a:endParaRPr lang="en-SG" sz="2200" dirty="0"/>
          </a:p>
        </p:txBody>
      </p:sp>
      <p:sp>
        <p:nvSpPr>
          <p:cNvPr id="30" name="Slide Number Placeholder 3"/>
          <p:cNvSpPr txBox="1">
            <a:spLocks noGrp="1"/>
          </p:cNvSpPr>
          <p:nvPr/>
        </p:nvSpPr>
        <p:spPr bwMode="auto">
          <a:xfrm>
            <a:off x="6554338" y="6458634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26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98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1206" y="365376"/>
            <a:ext cx="11125200" cy="410805"/>
          </a:xfrm>
        </p:spPr>
        <p:txBody>
          <a:bodyPr/>
          <a:lstStyle/>
          <a:p>
            <a:r>
              <a:rPr lang="en-US" sz="2400" dirty="0" err="1" smtClean="0"/>
              <a:t>Spatio</a:t>
            </a:r>
            <a:r>
              <a:rPr lang="en-US" sz="2400" dirty="0" smtClean="0"/>
              <a:t>-Temporal Pyramid Pooling</a:t>
            </a:r>
            <a:endParaRPr lang="en-SG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4220644" y="2667794"/>
            <a:ext cx="4009750" cy="2514600"/>
            <a:chOff x="2477294" y="3201194"/>
            <a:chExt cx="4009750" cy="2514600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1594" y="3201194"/>
              <a:ext cx="3895450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048794" y="4089162"/>
              <a:ext cx="22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</a:t>
              </a:r>
              <a:endParaRPr lang="en-SG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77294" y="3892239"/>
              <a:ext cx="22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</a:t>
              </a:r>
              <a:endParaRPr lang="en-SG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82194" y="4089162"/>
              <a:ext cx="22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</a:t>
              </a:r>
              <a:endParaRPr lang="en-SG" dirty="0"/>
            </a:p>
          </p:txBody>
        </p:sp>
      </p:grp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4" y="2743995"/>
            <a:ext cx="220472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4" y="4011847"/>
            <a:ext cx="2204720" cy="117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4" y="762794"/>
            <a:ext cx="25146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219" y="996156"/>
            <a:ext cx="52101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858794" y="236299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smtClean="0"/>
              <a:t>[Laptev et al. 2008]</a:t>
            </a:r>
            <a:endParaRPr lang="en-SG" dirty="0"/>
          </a:p>
        </p:txBody>
      </p:sp>
      <p:sp>
        <p:nvSpPr>
          <p:cNvPr id="17" name="TextBox 16"/>
          <p:cNvSpPr txBox="1"/>
          <p:nvPr/>
        </p:nvSpPr>
        <p:spPr>
          <a:xfrm>
            <a:off x="7010400" y="5182394"/>
            <a:ext cx="2439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smtClean="0"/>
              <a:t>[Wang et al. 2011]</a:t>
            </a:r>
            <a:endParaRPr lang="en-SG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76994" y="5200650"/>
            <a:ext cx="9286353" cy="1048544"/>
          </a:xfrm>
          <a:prstGeom prst="rect">
            <a:avLst/>
          </a:prstGeom>
        </p:spPr>
        <p:txBody>
          <a:bodyPr vert="horz" lIns="91410" tIns="45705" rIns="91410" bIns="45705" rtlCol="0">
            <a:noAutofit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Partition the video volume into spatio-temporal sub-volumes</a:t>
            </a:r>
            <a:endParaRPr lang="en-SG" sz="2200" i="1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Pool local motion features (e.g., STIP, dense </a:t>
            </a:r>
            <a:r>
              <a:rPr lang="en-US" sz="2200" dirty="0" err="1" smtClean="0">
                <a:solidFill>
                  <a:schemeClr val="tx1"/>
                </a:solidFill>
              </a:rPr>
              <a:t>traj</a:t>
            </a:r>
            <a:r>
              <a:rPr lang="en-US" sz="2200" dirty="0" smtClean="0">
                <a:solidFill>
                  <a:schemeClr val="tx1"/>
                </a:solidFill>
              </a:rPr>
              <a:t>.) for each sub-volume to form bag-of-words (</a:t>
            </a:r>
            <a:r>
              <a:rPr lang="en-US" sz="2200" dirty="0" err="1" smtClean="0">
                <a:solidFill>
                  <a:schemeClr val="tx1"/>
                </a:solidFill>
              </a:rPr>
              <a:t>BoW</a:t>
            </a:r>
            <a:r>
              <a:rPr lang="en-US" sz="2200" dirty="0" smtClean="0">
                <a:solidFill>
                  <a:schemeClr val="tx1"/>
                </a:solidFill>
              </a:rPr>
              <a:t>) or improved Fisher vector (IFV) representation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Use multi-channel χ</a:t>
            </a:r>
            <a:r>
              <a:rPr lang="en-US" sz="2200" baseline="30000" dirty="0" smtClean="0">
                <a:solidFill>
                  <a:schemeClr val="tx1"/>
                </a:solidFill>
              </a:rPr>
              <a:t>2</a:t>
            </a:r>
            <a:r>
              <a:rPr lang="en-US" sz="2200" dirty="0" smtClean="0">
                <a:solidFill>
                  <a:schemeClr val="tx1"/>
                </a:solidFill>
              </a:rPr>
              <a:t> kernel based SVM for classification</a:t>
            </a:r>
            <a:endParaRPr lang="en-US" sz="22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 smtClean="0">
              <a:solidFill>
                <a:schemeClr val="tx1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2972594" y="1448594"/>
            <a:ext cx="310677" cy="547435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ight Arrow 19"/>
          <p:cNvSpPr/>
          <p:nvPr/>
        </p:nvSpPr>
        <p:spPr>
          <a:xfrm>
            <a:off x="2972594" y="3720559"/>
            <a:ext cx="310677" cy="547435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Slide Number Placeholder 3"/>
          <p:cNvSpPr txBox="1">
            <a:spLocks noGrp="1"/>
          </p:cNvSpPr>
          <p:nvPr/>
        </p:nvSpPr>
        <p:spPr bwMode="auto">
          <a:xfrm>
            <a:off x="6554338" y="6382434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27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629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ontent Placeholder 2"/>
          <p:cNvSpPr txBox="1">
            <a:spLocks/>
          </p:cNvSpPr>
          <p:nvPr/>
        </p:nvSpPr>
        <p:spPr>
          <a:xfrm>
            <a:off x="117668" y="4889013"/>
            <a:ext cx="9027920" cy="1588781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Pre-segment video; for each segment, compute </a:t>
            </a:r>
            <a:r>
              <a:rPr lang="en-US" sz="2200" dirty="0" err="1" smtClean="0">
                <a:solidFill>
                  <a:schemeClr val="tx1"/>
                </a:solidFill>
              </a:rPr>
              <a:t>BoW</a:t>
            </a:r>
            <a:r>
              <a:rPr lang="en-US" sz="2200" dirty="0" smtClean="0">
                <a:solidFill>
                  <a:schemeClr val="tx1"/>
                </a:solidFill>
              </a:rPr>
              <a:t> representation over space-time interest points</a:t>
            </a:r>
            <a:endParaRPr lang="en-SG" sz="2200" i="1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Define hidden variable to indicate discriminative segments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Latent learning:</a:t>
            </a:r>
            <a:endParaRPr lang="en-US" sz="22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68" y="428189"/>
            <a:ext cx="9027920" cy="410805"/>
          </a:xfrm>
        </p:spPr>
        <p:txBody>
          <a:bodyPr/>
          <a:lstStyle/>
          <a:p>
            <a:r>
              <a:rPr lang="en-US" sz="2400" dirty="0" smtClean="0"/>
              <a:t>Discriminative Segments Pooling</a:t>
            </a:r>
            <a:endParaRPr lang="en-SG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534194" y="837604"/>
            <a:ext cx="8458994" cy="4066116"/>
            <a:chOff x="686594" y="1030334"/>
            <a:chExt cx="8458994" cy="406611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594" y="1030334"/>
              <a:ext cx="8224345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794" y="2630534"/>
              <a:ext cx="1693333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Arrow Connector 4"/>
            <p:cNvCxnSpPr>
              <a:endCxn id="1027" idx="0"/>
            </p:cNvCxnSpPr>
            <p:nvPr/>
          </p:nvCxnSpPr>
          <p:spPr>
            <a:xfrm>
              <a:off x="2752460" y="2173334"/>
              <a:ext cx="1" cy="4572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endCxn id="1028" idx="0"/>
            </p:cNvCxnSpPr>
            <p:nvPr/>
          </p:nvCxnSpPr>
          <p:spPr>
            <a:xfrm>
              <a:off x="6004062" y="2173334"/>
              <a:ext cx="0" cy="14107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1027" idx="3"/>
            </p:cNvCxnSpPr>
            <p:nvPr/>
          </p:nvCxnSpPr>
          <p:spPr>
            <a:xfrm>
              <a:off x="3599127" y="3240134"/>
              <a:ext cx="455506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8763794" y="3240134"/>
              <a:ext cx="3817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8154194" y="2935334"/>
              <a:ext cx="609600" cy="609600"/>
            </a:xfrm>
            <a:prstGeom prst="ellipse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SG" dirty="0" smtClean="0"/>
                <a:t>∑</a:t>
              </a:r>
              <a:endParaRPr lang="en-SG" dirty="0"/>
            </a:p>
          </p:txBody>
        </p:sp>
        <p:cxnSp>
          <p:nvCxnSpPr>
            <p:cNvPr id="16" name="Elbow Connector 15"/>
            <p:cNvCxnSpPr>
              <a:stCxn id="1028" idx="3"/>
              <a:endCxn id="13" idx="4"/>
            </p:cNvCxnSpPr>
            <p:nvPr/>
          </p:nvCxnSpPr>
          <p:spPr>
            <a:xfrm flipV="1">
              <a:off x="7639187" y="3544934"/>
              <a:ext cx="819807" cy="610684"/>
            </a:xfrm>
            <a:prstGeom prst="bentConnector2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394" y="2241066"/>
              <a:ext cx="2286000" cy="321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994" y="2241066"/>
              <a:ext cx="304800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Oval 20"/>
            <p:cNvSpPr/>
            <p:nvPr/>
          </p:nvSpPr>
          <p:spPr>
            <a:xfrm>
              <a:off x="2362994" y="2935334"/>
              <a:ext cx="304800" cy="3048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8" name="Oval 27"/>
            <p:cNvSpPr/>
            <p:nvPr/>
          </p:nvSpPr>
          <p:spPr>
            <a:xfrm>
              <a:off x="2242662" y="2975713"/>
              <a:ext cx="304800" cy="3048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9" name="Oval 28"/>
            <p:cNvSpPr/>
            <p:nvPr/>
          </p:nvSpPr>
          <p:spPr>
            <a:xfrm>
              <a:off x="2522719" y="3460819"/>
              <a:ext cx="304800" cy="3048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0" name="Oval 29"/>
            <p:cNvSpPr/>
            <p:nvPr/>
          </p:nvSpPr>
          <p:spPr>
            <a:xfrm>
              <a:off x="2743994" y="2789862"/>
              <a:ext cx="152400" cy="185851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1" name="Oval 30"/>
            <p:cNvSpPr/>
            <p:nvPr/>
          </p:nvSpPr>
          <p:spPr>
            <a:xfrm>
              <a:off x="2598919" y="3280513"/>
              <a:ext cx="152400" cy="185851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368937" y="3584118"/>
              <a:ext cx="3270250" cy="1143000"/>
              <a:chOff x="4368937" y="4191794"/>
              <a:chExt cx="3270250" cy="1143000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937" y="4191794"/>
                <a:ext cx="3270250" cy="1143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Oval 31"/>
              <p:cNvSpPr/>
              <p:nvPr/>
            </p:nvSpPr>
            <p:spPr>
              <a:xfrm>
                <a:off x="4801394" y="4428309"/>
                <a:ext cx="304800" cy="304800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4681062" y="4468688"/>
                <a:ext cx="304800" cy="304800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4961119" y="4953794"/>
                <a:ext cx="304800" cy="304800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5182394" y="4282837"/>
                <a:ext cx="152400" cy="185851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5037319" y="4773488"/>
                <a:ext cx="152400" cy="185851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6401594" y="4489666"/>
                <a:ext cx="304800" cy="304800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6281262" y="4530045"/>
                <a:ext cx="304800" cy="304800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6561319" y="5015151"/>
                <a:ext cx="304800" cy="304800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6782594" y="4344194"/>
                <a:ext cx="152400" cy="185851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6637519" y="4834845"/>
                <a:ext cx="152400" cy="185851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991394" y="3849734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bag-of-words pooling</a:t>
              </a:r>
              <a:endParaRPr lang="en-SG" dirty="0"/>
            </a:p>
          </p:txBody>
        </p:sp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7443" y="3886994"/>
              <a:ext cx="103822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4303380" y="4727118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bag-of-words pooling</a:t>
              </a:r>
              <a:endParaRPr lang="en-SG" dirty="0"/>
            </a:p>
          </p:txBody>
        </p:sp>
        <p:pic>
          <p:nvPicPr>
            <p:cNvPr id="45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1594" y="4735571"/>
              <a:ext cx="103822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994" y="6109857"/>
            <a:ext cx="29241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074" y="5732071"/>
            <a:ext cx="1686253" cy="28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878650" y="6119835"/>
            <a:ext cx="2356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 smtClean="0"/>
              <a:t>[</a:t>
            </a:r>
            <a:r>
              <a:rPr lang="en-SG" dirty="0" err="1" smtClean="0"/>
              <a:t>Niebles</a:t>
            </a:r>
            <a:r>
              <a:rPr lang="en-SG" dirty="0" smtClean="0"/>
              <a:t> et al. 2010]</a:t>
            </a:r>
            <a:endParaRPr lang="en-SG" dirty="0"/>
          </a:p>
        </p:txBody>
      </p:sp>
      <p:sp>
        <p:nvSpPr>
          <p:cNvPr id="42" name="Right Brace 41"/>
          <p:cNvSpPr/>
          <p:nvPr/>
        </p:nvSpPr>
        <p:spPr>
          <a:xfrm rot="5400000">
            <a:off x="2861121" y="5982078"/>
            <a:ext cx="218432" cy="1047636"/>
          </a:xfrm>
          <a:prstGeom prst="rightBrace">
            <a:avLst>
              <a:gd name="adj1" fmla="val 26490"/>
              <a:gd name="adj2" fmla="val 50000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3" name="Right Brace 42"/>
          <p:cNvSpPr/>
          <p:nvPr/>
        </p:nvSpPr>
        <p:spPr>
          <a:xfrm rot="5400000">
            <a:off x="4396960" y="5986992"/>
            <a:ext cx="218432" cy="1047636"/>
          </a:xfrm>
          <a:prstGeom prst="rightBrace">
            <a:avLst>
              <a:gd name="adj1" fmla="val 26490"/>
              <a:gd name="adj2" fmla="val 50000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TextBox 5"/>
          <p:cNvSpPr txBox="1"/>
          <p:nvPr/>
        </p:nvSpPr>
        <p:spPr>
          <a:xfrm>
            <a:off x="1448594" y="6539536"/>
            <a:ext cx="2549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egment detection score</a:t>
            </a:r>
            <a:endParaRPr lang="en-SG" dirty="0"/>
          </a:p>
        </p:txBody>
      </p:sp>
      <p:sp>
        <p:nvSpPr>
          <p:cNvPr id="46" name="TextBox 45"/>
          <p:cNvSpPr txBox="1"/>
          <p:nvPr/>
        </p:nvSpPr>
        <p:spPr>
          <a:xfrm>
            <a:off x="3932712" y="6526473"/>
            <a:ext cx="3688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nchor point displacement score</a:t>
            </a:r>
            <a:endParaRPr lang="en-SG" dirty="0"/>
          </a:p>
        </p:txBody>
      </p:sp>
      <p:sp>
        <p:nvSpPr>
          <p:cNvPr id="47" name="Slide Number Placeholder 3"/>
          <p:cNvSpPr txBox="1">
            <a:spLocks noGrp="1"/>
          </p:cNvSpPr>
          <p:nvPr/>
        </p:nvSpPr>
        <p:spPr bwMode="auto">
          <a:xfrm>
            <a:off x="6782223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28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324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394" y="417304"/>
            <a:ext cx="8910145" cy="410805"/>
          </a:xfrm>
        </p:spPr>
        <p:txBody>
          <a:bodyPr/>
          <a:lstStyle/>
          <a:p>
            <a:r>
              <a:rPr lang="en-US" sz="2400" dirty="0" smtClean="0"/>
              <a:t>Pose Adaptive Motion Pooling</a:t>
            </a:r>
            <a:endParaRPr lang="en-SG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194" y="1252538"/>
            <a:ext cx="6479090" cy="370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17668" y="5081146"/>
            <a:ext cx="8874726" cy="1588781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Different human poses indicate different actions</a:t>
            </a:r>
            <a:endParaRPr lang="en-SG" sz="2200" i="1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Only a small video sub-volume is </a:t>
            </a:r>
            <a:r>
              <a:rPr lang="en-US" sz="2200" i="1" dirty="0" smtClean="0">
                <a:solidFill>
                  <a:schemeClr val="tx1"/>
                </a:solidFill>
              </a:rPr>
              <a:t>responsible</a:t>
            </a:r>
            <a:r>
              <a:rPr lang="en-US" sz="2200" dirty="0" smtClean="0">
                <a:solidFill>
                  <a:schemeClr val="tx1"/>
                </a:solidFill>
              </a:rPr>
              <a:t> for the action label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May use pose as side information to select </a:t>
            </a:r>
            <a:r>
              <a:rPr lang="en-US" sz="2200" b="1" i="1" dirty="0" smtClean="0">
                <a:solidFill>
                  <a:schemeClr val="tx1"/>
                </a:solidFill>
              </a:rPr>
              <a:t>more discriminative </a:t>
            </a:r>
            <a:r>
              <a:rPr lang="en-US" sz="2200" dirty="0" smtClean="0">
                <a:solidFill>
                  <a:schemeClr val="tx1"/>
                </a:solidFill>
              </a:rPr>
              <a:t>sub-volumes for motion feature pooling</a:t>
            </a:r>
            <a:endParaRPr lang="en-US" sz="22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 smtClean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5194" y="6400324"/>
            <a:ext cx="2356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smtClean="0"/>
              <a:t>[Ni and Moulin 2014]</a:t>
            </a:r>
            <a:endParaRPr lang="en-SG" dirty="0"/>
          </a:p>
        </p:txBody>
      </p:sp>
      <p:sp>
        <p:nvSpPr>
          <p:cNvPr id="7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29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826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Applications</a:t>
            </a:r>
            <a:endParaRPr lang="en-SG" dirty="0"/>
          </a:p>
        </p:txBody>
      </p:sp>
      <p:grpSp>
        <p:nvGrpSpPr>
          <p:cNvPr id="4" name="Group 3"/>
          <p:cNvGrpSpPr/>
          <p:nvPr/>
        </p:nvGrpSpPr>
        <p:grpSpPr>
          <a:xfrm>
            <a:off x="1038091" y="3666985"/>
            <a:ext cx="7816287" cy="3028089"/>
            <a:chOff x="906056" y="4882423"/>
            <a:chExt cx="4671071" cy="1808733"/>
          </a:xfrm>
        </p:grpSpPr>
        <p:sp>
          <p:nvSpPr>
            <p:cNvPr id="5" name="Rectangle 4"/>
            <p:cNvSpPr/>
            <p:nvPr/>
          </p:nvSpPr>
          <p:spPr>
            <a:xfrm>
              <a:off x="906056" y="4882423"/>
              <a:ext cx="4671071" cy="1808733"/>
            </a:xfrm>
            <a:prstGeom prst="rect">
              <a:avLst/>
            </a:prstGeom>
            <a:solidFill>
              <a:schemeClr val="accent2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352325" y="4922073"/>
              <a:ext cx="1181500" cy="754626"/>
              <a:chOff x="1341120" y="1813561"/>
              <a:chExt cx="2179320" cy="1727199"/>
            </a:xfrm>
          </p:grpSpPr>
          <p:pic>
            <p:nvPicPr>
              <p:cNvPr id="34" name="Picture 2" descr="C:\Users\Bingbing\Desktop\hs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1120" y="1813561"/>
                <a:ext cx="2179320" cy="1690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Rectangle 34"/>
              <p:cNvSpPr/>
              <p:nvPr/>
            </p:nvSpPr>
            <p:spPr>
              <a:xfrm>
                <a:off x="2430780" y="1963207"/>
                <a:ext cx="586740" cy="1541304"/>
              </a:xfrm>
              <a:prstGeom prst="rect">
                <a:avLst/>
              </a:prstGeom>
              <a:solidFill>
                <a:srgbClr val="FFC000">
                  <a:alpha val="25000"/>
                </a:srgb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760220" y="2106105"/>
                <a:ext cx="586740" cy="1434655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1882" tIns="50941" rIns="101882" bIns="50941" rtlCol="0" anchor="ctr"/>
              <a:lstStyle/>
              <a:p>
                <a:pPr algn="ctr"/>
                <a:endParaRPr lang="en-SG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4352325" y="5680214"/>
              <a:ext cx="1181500" cy="752775"/>
              <a:chOff x="1341120" y="3713480"/>
              <a:chExt cx="2169620" cy="1669626"/>
            </a:xfrm>
          </p:grpSpPr>
          <p:pic>
            <p:nvPicPr>
              <p:cNvPr id="31" name="Picture 6" descr="C:\Users\Bingbing\Desktop\bo2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1120" y="3713480"/>
                <a:ext cx="2169620" cy="16696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Rectangle 31"/>
              <p:cNvSpPr/>
              <p:nvPr/>
            </p:nvSpPr>
            <p:spPr>
              <a:xfrm>
                <a:off x="1964126" y="3766758"/>
                <a:ext cx="586740" cy="1119549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1882" tIns="50941" rIns="101882" bIns="50941"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554676" y="4548294"/>
                <a:ext cx="293370" cy="338014"/>
              </a:xfrm>
              <a:prstGeom prst="rect">
                <a:avLst/>
              </a:prstGeom>
              <a:solidFill>
                <a:srgbClr val="00B0F0">
                  <a:alpha val="25000"/>
                </a:srgb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1882" tIns="50941" rIns="101882" bIns="50941" rtlCol="0" anchor="ctr"/>
              <a:lstStyle/>
              <a:p>
                <a:pPr algn="ctr"/>
                <a:endParaRPr lang="en-SG"/>
              </a:p>
            </p:txBody>
          </p:sp>
        </p:grpSp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976706" y="5680214"/>
              <a:ext cx="2021230" cy="752775"/>
              <a:chOff x="3060000" y="1340768"/>
              <a:chExt cx="3682800" cy="1371600"/>
            </a:xfrm>
          </p:grpSpPr>
          <p:pic>
            <p:nvPicPr>
              <p:cNvPr id="29" name="Picture 25" descr="C:\Users\bingbing.ni\Desktop\RGBD_Action_V1\RGBD_Action_V1\CapturedFrames\image\gobed1image.raw.bmp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0000" y="1340768"/>
                <a:ext cx="1828800" cy="137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8" descr="C:\Users\bingbing.ni\Desktop\RGBD_Action_V1\RGBD_Action_V1\CapturedFrames\depth\gobed1depth.raw.bmp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4000" y="1340768"/>
                <a:ext cx="1828800" cy="137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971600" y="4922021"/>
              <a:ext cx="2026336" cy="754677"/>
              <a:chOff x="3060000" y="4937720"/>
              <a:chExt cx="3682800" cy="1371600"/>
            </a:xfrm>
          </p:grpSpPr>
          <p:pic>
            <p:nvPicPr>
              <p:cNvPr id="27" name="Picture 33" descr="C:\Users\bingbing.ni\Desktop\RGBD_Action_V1\RGBD_Action_V1\CapturedFrames\image\phone1image.raw.bmp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0000" y="4937720"/>
                <a:ext cx="1828800" cy="137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35" descr="C:\Users\bingbing.ni\Desktop\RGBD_Action_V1\RGBD_Action_V1\CapturedFrames\depth\phone1depth.raw.bmp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4000" y="4937720"/>
                <a:ext cx="1828800" cy="137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>
              <a:off x="3059832" y="4922073"/>
              <a:ext cx="1177850" cy="754626"/>
              <a:chOff x="2334451" y="2031281"/>
              <a:chExt cx="2201924" cy="1651443"/>
            </a:xfrm>
          </p:grpSpPr>
          <p:pic>
            <p:nvPicPr>
              <p:cNvPr id="22" name="Picture 5" descr="D:\bingbing\Interaction Modeling\Dataset\person1_baking_0001596_0005397\0001754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4451" y="2031281"/>
                <a:ext cx="2201924" cy="16514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3597685" y="2194953"/>
                <a:ext cx="223622" cy="381000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841686" y="2255328"/>
                <a:ext cx="218751" cy="371578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002974" y="2626239"/>
                <a:ext cx="273626" cy="242118"/>
              </a:xfrm>
              <a:prstGeom prst="rect">
                <a:avLst/>
              </a:prstGeom>
              <a:noFill/>
              <a:ln w="15875">
                <a:solidFill>
                  <a:srgbClr val="FFFF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3581400" y="2385453"/>
                <a:ext cx="273517" cy="482904"/>
              </a:xfrm>
              <a:prstGeom prst="rect">
                <a:avLst/>
              </a:prstGeom>
              <a:noFill/>
              <a:ln w="158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062031" y="5680215"/>
              <a:ext cx="1175651" cy="752774"/>
              <a:chOff x="4565075" y="2078190"/>
              <a:chExt cx="2170540" cy="1627905"/>
            </a:xfrm>
          </p:grpSpPr>
          <p:pic>
            <p:nvPicPr>
              <p:cNvPr id="16" name="Picture 2" descr="D:\bingbing\Interaction Modeling\Dataset\person1_seasoning_0003305_0003608\0003530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5075" y="2078190"/>
                <a:ext cx="2170540" cy="16279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4876808" y="2328859"/>
                <a:ext cx="176207" cy="381000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962526" y="2633667"/>
                <a:ext cx="200022" cy="272772"/>
              </a:xfrm>
              <a:prstGeom prst="rect">
                <a:avLst/>
              </a:prstGeom>
              <a:noFill/>
              <a:ln w="127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334000" y="2797318"/>
                <a:ext cx="152400" cy="88756"/>
              </a:xfrm>
              <a:prstGeom prst="rect">
                <a:avLst/>
              </a:prstGeom>
              <a:noFill/>
              <a:ln w="127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314948" y="2781312"/>
                <a:ext cx="171452" cy="88756"/>
              </a:xfrm>
              <a:prstGeom prst="rect">
                <a:avLst/>
              </a:prstGeom>
              <a:noFill/>
              <a:ln w="12700">
                <a:solidFill>
                  <a:srgbClr val="00B0F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512595" y="2238370"/>
                <a:ext cx="273840" cy="517386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403648" y="6435655"/>
              <a:ext cx="4119583" cy="2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Intelligent Assisted Living and Home Monitoring</a:t>
              </a:r>
              <a:endParaRPr lang="en-S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87624" y="5530056"/>
              <a:ext cx="1721968" cy="202225"/>
            </a:xfrm>
            <a:prstGeom prst="rect">
              <a:avLst/>
            </a:prstGeom>
            <a:solidFill>
              <a:schemeClr val="accent2">
                <a:alpha val="9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Daily activity recognition</a:t>
              </a:r>
              <a:endParaRPr lang="en-SG" sz="16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29384" y="5443008"/>
              <a:ext cx="1010568" cy="496370"/>
            </a:xfrm>
            <a:prstGeom prst="rect">
              <a:avLst/>
            </a:prstGeom>
            <a:solidFill>
              <a:schemeClr val="accent2">
                <a:alpha val="92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F</a:t>
              </a:r>
              <a:r>
                <a:rPr lang="en-US" sz="1600" dirty="0" smtClean="0">
                  <a:solidFill>
                    <a:schemeClr val="bg1"/>
                  </a:solidFill>
                </a:rPr>
                <a:t>ine-grained  action recognition</a:t>
              </a:r>
              <a:endParaRPr lang="en-SG" sz="16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68685" y="5468705"/>
              <a:ext cx="1010568" cy="496370"/>
            </a:xfrm>
            <a:prstGeom prst="rect">
              <a:avLst/>
            </a:prstGeom>
            <a:solidFill>
              <a:schemeClr val="accent2">
                <a:alpha val="92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I</a:t>
              </a:r>
              <a:r>
                <a:rPr lang="en-US" sz="1600" dirty="0" smtClean="0">
                  <a:solidFill>
                    <a:schemeClr val="bg1"/>
                  </a:solidFill>
                </a:rPr>
                <a:t>nteractive  action recognition</a:t>
              </a:r>
              <a:endParaRPr lang="en-SG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276966" y="830607"/>
            <a:ext cx="4277028" cy="2713918"/>
            <a:chOff x="5800798" y="4625689"/>
            <a:chExt cx="3214653" cy="1755639"/>
          </a:xfrm>
        </p:grpSpPr>
        <p:sp>
          <p:nvSpPr>
            <p:cNvPr id="38" name="Rectangle 37"/>
            <p:cNvSpPr/>
            <p:nvPr/>
          </p:nvSpPr>
          <p:spPr>
            <a:xfrm>
              <a:off x="5800798" y="4625689"/>
              <a:ext cx="3214653" cy="1755639"/>
            </a:xfrm>
            <a:prstGeom prst="rect">
              <a:avLst/>
            </a:prstGeom>
            <a:solidFill>
              <a:schemeClr val="accent2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5853026" y="4679020"/>
              <a:ext cx="1104873" cy="1418861"/>
              <a:chOff x="6112352" y="4679020"/>
              <a:chExt cx="1071311" cy="1425310"/>
            </a:xfrm>
          </p:grpSpPr>
          <p:pic>
            <p:nvPicPr>
              <p:cNvPr id="42" name="Picture 17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2352" y="4679020"/>
                <a:ext cx="1071311" cy="1425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6839710" y="5126576"/>
                <a:ext cx="247851" cy="35793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6303208" y="6101359"/>
              <a:ext cx="2654970" cy="238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Automatic Tele-Rehabilitation</a:t>
              </a:r>
              <a:endParaRPr lang="en-S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1" name="5384dd1c-30ed-405a-ace8-733ae5b14935" descr="D53E1C66-DE3E-464B-89A1-48A93790194A@ILLINOIS-SINGAPOR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5119" y="4684958"/>
              <a:ext cx="1901454" cy="1420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3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156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980" y="1040050"/>
            <a:ext cx="6230144" cy="420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229394" y="417304"/>
            <a:ext cx="8910145" cy="410805"/>
          </a:xfrm>
        </p:spPr>
        <p:txBody>
          <a:bodyPr/>
          <a:lstStyle/>
          <a:p>
            <a:r>
              <a:rPr lang="en-US" sz="2400" dirty="0" smtClean="0"/>
              <a:t>Pose Adaptive Motion Pooling</a:t>
            </a:r>
            <a:endParaRPr lang="en-SG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5264378" y="6401594"/>
            <a:ext cx="2356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smtClean="0"/>
              <a:t>[Ni and Moulin 2014]</a:t>
            </a:r>
            <a:endParaRPr lang="en-SG" dirty="0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117668" y="5081146"/>
            <a:ext cx="8874726" cy="1588781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Detect and track human into human volume</a:t>
            </a:r>
            <a:endParaRPr lang="en-SG" sz="2200" i="1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Partition each human volume into sub-volumes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Adaptively select the “best” sub-volume to pool motion features according to detected human pose type </a:t>
            </a:r>
            <a:endParaRPr lang="en-US" sz="22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 smtClean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5594" y="1143794"/>
            <a:ext cx="1079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</a:t>
            </a:r>
            <a:r>
              <a:rPr lang="en-US" sz="1400" dirty="0" smtClean="0"/>
              <a:t>: key pose type</a:t>
            </a:r>
            <a:endParaRPr lang="en-SG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05594" y="1981994"/>
            <a:ext cx="1079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h</a:t>
            </a:r>
            <a:r>
              <a:rPr lang="en-US" sz="1400" dirty="0" smtClean="0"/>
              <a:t>: which sub-volume to pool</a:t>
            </a:r>
            <a:endParaRPr lang="en-SG" sz="1400" dirty="0"/>
          </a:p>
        </p:txBody>
      </p:sp>
      <p:sp>
        <p:nvSpPr>
          <p:cNvPr id="8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30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654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66382" y="850413"/>
            <a:ext cx="8951720" cy="1588781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Evaluation datasets: KTH (6 actions, 2391 video samples); Hollywood2 (12 actions, 1707 video samples); HMDB51 (51 actions, 6766 video samples); default train/test protocol; </a:t>
            </a:r>
            <a:r>
              <a:rPr lang="en-US" sz="2200" dirty="0" err="1" smtClean="0">
                <a:solidFill>
                  <a:schemeClr val="tx1"/>
                </a:solidFill>
              </a:rPr>
              <a:t>BoW</a:t>
            </a:r>
            <a:r>
              <a:rPr lang="en-US" sz="2200" dirty="0" smtClean="0">
                <a:solidFill>
                  <a:schemeClr val="tx1"/>
                </a:solidFill>
              </a:rPr>
              <a:t> on dense trajectory features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Evaluation metric: mean average precision (</a:t>
            </a:r>
            <a:r>
              <a:rPr lang="en-US" sz="2200" dirty="0" err="1" smtClean="0">
                <a:solidFill>
                  <a:schemeClr val="tx1"/>
                </a:solidFill>
              </a:rPr>
              <a:t>mAP</a:t>
            </a:r>
            <a:r>
              <a:rPr lang="en-US" sz="2200" dirty="0" smtClean="0">
                <a:solidFill>
                  <a:schemeClr val="tx1"/>
                </a:solidFill>
              </a:rPr>
              <a:t>)</a:t>
            </a:r>
            <a:endParaRPr lang="en-US" sz="22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 smtClean="0">
              <a:solidFill>
                <a:schemeClr val="tx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9394" y="417304"/>
            <a:ext cx="8910145" cy="410805"/>
          </a:xfrm>
        </p:spPr>
        <p:txBody>
          <a:bodyPr/>
          <a:lstStyle/>
          <a:p>
            <a:r>
              <a:rPr lang="en-US" sz="2400" dirty="0" smtClean="0"/>
              <a:t>Comparison of Feature Pooling Methods</a:t>
            </a:r>
            <a:endParaRPr lang="en-SG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692899"/>
              </p:ext>
            </p:extLst>
          </p:nvPr>
        </p:nvGraphicFramePr>
        <p:xfrm>
          <a:off x="357895" y="4648994"/>
          <a:ext cx="8659192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9996"/>
                <a:gridCol w="1589600"/>
                <a:gridCol w="1620105"/>
                <a:gridCol w="2709491"/>
              </a:tblGrid>
              <a:tr h="297659">
                <a:tc>
                  <a:txBody>
                    <a:bodyPr/>
                    <a:lstStyle/>
                    <a:p>
                      <a:r>
                        <a:rPr lang="en-US" dirty="0" smtClean="0"/>
                        <a:t>Pooling Method</a:t>
                      </a:r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KTH</a:t>
                      </a:r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Hollywood2</a:t>
                      </a:r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HMDB51</a:t>
                      </a:r>
                      <a:endParaRPr lang="en-SG" dirty="0"/>
                    </a:p>
                  </a:txBody>
                  <a:tcPr/>
                </a:tc>
              </a:tr>
              <a:tr h="297659">
                <a:tc>
                  <a:txBody>
                    <a:bodyPr/>
                    <a:lstStyle/>
                    <a:p>
                      <a:r>
                        <a:rPr lang="en-US" dirty="0" smtClean="0"/>
                        <a:t>Spatio-temporal</a:t>
                      </a:r>
                      <a:r>
                        <a:rPr lang="en-US" baseline="0" dirty="0" smtClean="0"/>
                        <a:t> Pyramid</a:t>
                      </a:r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93.9%</a:t>
                      </a:r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57.2%</a:t>
                      </a:r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47.8%</a:t>
                      </a:r>
                      <a:endParaRPr lang="en-SG" dirty="0"/>
                    </a:p>
                  </a:txBody>
                  <a:tcPr/>
                </a:tc>
              </a:tr>
              <a:tr h="297659">
                <a:tc>
                  <a:txBody>
                    <a:bodyPr/>
                    <a:lstStyle/>
                    <a:p>
                      <a:r>
                        <a:rPr lang="en-US" dirty="0" smtClean="0"/>
                        <a:t>Human Centric</a:t>
                      </a:r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94.1%</a:t>
                      </a:r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58.1%</a:t>
                      </a:r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48.5%</a:t>
                      </a:r>
                      <a:endParaRPr lang="en-SG" dirty="0"/>
                    </a:p>
                  </a:txBody>
                  <a:tcPr/>
                </a:tc>
              </a:tr>
              <a:tr h="297659">
                <a:tc>
                  <a:txBody>
                    <a:bodyPr/>
                    <a:lstStyle/>
                    <a:p>
                      <a:r>
                        <a:rPr lang="en-US" b="0" dirty="0" smtClean="0"/>
                        <a:t>Pose Adaptive</a:t>
                      </a:r>
                      <a:endParaRPr lang="en-SG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95.1%</a:t>
                      </a:r>
                      <a:endParaRPr lang="en-SG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60.5%</a:t>
                      </a:r>
                      <a:endParaRPr lang="en-SG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52.3%</a:t>
                      </a:r>
                      <a:endParaRPr lang="en-SG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429892" y="6433813"/>
            <a:ext cx="2356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smtClean="0"/>
              <a:t>[Ni and Moulin 2014]</a:t>
            </a:r>
            <a:endParaRPr lang="en-SG" dirty="0"/>
          </a:p>
        </p:txBody>
      </p:sp>
      <p:grpSp>
        <p:nvGrpSpPr>
          <p:cNvPr id="15" name="Group 14"/>
          <p:cNvGrpSpPr/>
          <p:nvPr/>
        </p:nvGrpSpPr>
        <p:grpSpPr>
          <a:xfrm>
            <a:off x="153194" y="2360017"/>
            <a:ext cx="4724400" cy="612577"/>
            <a:chOff x="610394" y="2667794"/>
            <a:chExt cx="4724400" cy="612577"/>
          </a:xfrm>
        </p:grpSpPr>
        <p:sp>
          <p:nvSpPr>
            <p:cNvPr id="2" name="TextBox 1"/>
            <p:cNvSpPr txBox="1"/>
            <p:nvPr/>
          </p:nvSpPr>
          <p:spPr>
            <a:xfrm>
              <a:off x="1753394" y="2667794"/>
              <a:ext cx="3581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|{</a:t>
              </a:r>
              <a:r>
                <a:rPr lang="en-US" sz="1400" dirty="0"/>
                <a:t>relevant documents</a:t>
              </a:r>
              <a:r>
                <a:rPr lang="en-US" sz="1400" dirty="0" smtClean="0"/>
                <a:t>}</a:t>
              </a:r>
              <a:r>
                <a:rPr lang="en-SG" sz="1400" dirty="0" smtClean="0"/>
                <a:t>∩</a:t>
              </a:r>
              <a:r>
                <a:rPr lang="en-US" sz="1400" dirty="0" smtClean="0"/>
                <a:t>{retrieved documents}|</a:t>
              </a:r>
              <a:endParaRPr lang="en-SG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134394" y="2972594"/>
              <a:ext cx="2819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|</a:t>
              </a:r>
              <a:r>
                <a:rPr lang="en-US" sz="1400" dirty="0" smtClean="0"/>
                <a:t>{</a:t>
              </a:r>
              <a:r>
                <a:rPr lang="en-US" sz="1400" dirty="0" smtClean="0">
                  <a:solidFill>
                    <a:srgbClr val="FF0000"/>
                  </a:solidFill>
                </a:rPr>
                <a:t>retrieved</a:t>
              </a:r>
              <a:r>
                <a:rPr lang="en-US" sz="1400" dirty="0" smtClean="0"/>
                <a:t> documents}|</a:t>
              </a:r>
              <a:endParaRPr lang="en-SG" sz="1400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791102" y="2972594"/>
              <a:ext cx="339129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10394" y="2810767"/>
              <a:ext cx="1447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Precision(n) =</a:t>
              </a:r>
              <a:endParaRPr lang="en-SG" sz="14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801394" y="2362994"/>
            <a:ext cx="4419600" cy="612577"/>
            <a:chOff x="381794" y="2667794"/>
            <a:chExt cx="4419600" cy="612577"/>
          </a:xfrm>
        </p:grpSpPr>
        <p:sp>
          <p:nvSpPr>
            <p:cNvPr id="18" name="TextBox 17"/>
            <p:cNvSpPr txBox="1"/>
            <p:nvPr/>
          </p:nvSpPr>
          <p:spPr>
            <a:xfrm>
              <a:off x="1219994" y="2667794"/>
              <a:ext cx="3581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|{</a:t>
              </a:r>
              <a:r>
                <a:rPr lang="en-US" sz="1400" dirty="0"/>
                <a:t>relevant documents</a:t>
              </a:r>
              <a:r>
                <a:rPr lang="en-US" sz="1400" dirty="0" smtClean="0"/>
                <a:t>}</a:t>
              </a:r>
              <a:r>
                <a:rPr lang="en-SG" sz="1400" dirty="0" smtClean="0"/>
                <a:t>∩</a:t>
              </a:r>
              <a:r>
                <a:rPr lang="en-US" sz="1400" dirty="0" smtClean="0"/>
                <a:t>{retrieved documents}|</a:t>
              </a:r>
              <a:endParaRPr lang="en-SG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24794" y="2972594"/>
              <a:ext cx="2819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|{</a:t>
              </a:r>
              <a:r>
                <a:rPr lang="en-US" sz="1400" dirty="0" smtClean="0">
                  <a:solidFill>
                    <a:srgbClr val="FF0000"/>
                  </a:solidFill>
                </a:rPr>
                <a:t>relevant</a:t>
              </a:r>
              <a:r>
                <a:rPr lang="en-US" sz="1400" dirty="0" smtClean="0"/>
                <a:t> documents}|</a:t>
              </a:r>
              <a:endParaRPr lang="en-SG" sz="1400" dirty="0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1296194" y="2972594"/>
              <a:ext cx="339129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81794" y="2810767"/>
              <a:ext cx="1447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Recall(n) =</a:t>
              </a:r>
              <a:endParaRPr lang="en-SG" sz="14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86594" y="2972594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n: cut-off rank</a:t>
            </a:r>
            <a:endParaRPr lang="en-SG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1905794" y="3356538"/>
            <a:ext cx="685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∑</a:t>
            </a:r>
            <a:r>
              <a:rPr lang="en-US" sz="1400" baseline="-25000" dirty="0" smtClean="0"/>
              <a:t>k = 1 : n</a:t>
            </a:r>
            <a:r>
              <a:rPr lang="en-US" sz="1400" dirty="0" smtClean="0"/>
              <a:t>Precision(k)× </a:t>
            </a:r>
            <a:r>
              <a:rPr lang="en-US" sz="1400" dirty="0" err="1" smtClean="0"/>
              <a:t>rel</a:t>
            </a:r>
            <a:r>
              <a:rPr lang="en-US" sz="1400" dirty="0" smtClean="0"/>
              <a:t>(k)</a:t>
            </a:r>
            <a:endParaRPr lang="en-SG" sz="1400" baseline="-25000" dirty="0"/>
          </a:p>
        </p:txBody>
      </p:sp>
      <p:sp>
        <p:nvSpPr>
          <p:cNvPr id="22" name="Rectangle 21"/>
          <p:cNvSpPr/>
          <p:nvPr/>
        </p:nvSpPr>
        <p:spPr>
          <a:xfrm>
            <a:off x="80296" y="3515421"/>
            <a:ext cx="1684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Average </a:t>
            </a:r>
            <a:r>
              <a:rPr lang="en-US" sz="1400" dirty="0" smtClean="0"/>
              <a:t>Precision </a:t>
            </a:r>
            <a:r>
              <a:rPr lang="en-US" sz="1400" dirty="0"/>
              <a:t>= </a:t>
            </a:r>
            <a:endParaRPr lang="en-SG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1524794" y="3664406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|</a:t>
            </a:r>
            <a:r>
              <a:rPr lang="en-US" sz="1400" dirty="0" smtClean="0"/>
              <a:t>{</a:t>
            </a:r>
            <a:r>
              <a:rPr lang="en-US" sz="1400" dirty="0" smtClean="0">
                <a:solidFill>
                  <a:srgbClr val="FF0000"/>
                </a:solidFill>
              </a:rPr>
              <a:t>relevant</a:t>
            </a:r>
            <a:r>
              <a:rPr lang="en-US" sz="1400" dirty="0" smtClean="0"/>
              <a:t> documents}|</a:t>
            </a:r>
            <a:endParaRPr lang="en-SG" sz="1400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905794" y="3672435"/>
            <a:ext cx="2133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72794" y="3353594"/>
            <a:ext cx="4534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r</a:t>
            </a:r>
            <a:r>
              <a:rPr lang="en-US" sz="1400" dirty="0" err="1" smtClean="0"/>
              <a:t>el</a:t>
            </a:r>
            <a:r>
              <a:rPr lang="en-US" sz="1400" dirty="0" smtClean="0"/>
              <a:t>(k): </a:t>
            </a:r>
            <a:r>
              <a:rPr lang="en-SG" sz="1400" dirty="0"/>
              <a:t>is an indicator function </a:t>
            </a:r>
            <a:r>
              <a:rPr lang="en-SG" sz="1400" dirty="0" smtClean="0"/>
              <a:t>equalling </a:t>
            </a:r>
            <a:r>
              <a:rPr lang="en-SG" sz="1400" dirty="0"/>
              <a:t>1 if the item at rank is a relevant document, zero otherwise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71458" y="4115594"/>
            <a:ext cx="6064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mAP</a:t>
            </a:r>
            <a:r>
              <a:rPr lang="en-US" dirty="0" smtClean="0"/>
              <a:t> is the mean Average Precision value over all action classes</a:t>
            </a:r>
            <a:endParaRPr lang="en-US" dirty="0"/>
          </a:p>
        </p:txBody>
      </p:sp>
      <p:sp>
        <p:nvSpPr>
          <p:cNvPr id="24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31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201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822" y="504389"/>
            <a:ext cx="6592105" cy="410805"/>
          </a:xfrm>
        </p:spPr>
        <p:txBody>
          <a:bodyPr/>
          <a:lstStyle/>
          <a:p>
            <a:r>
              <a:rPr lang="en-SG" dirty="0" smtClean="0"/>
              <a:t>Summary</a:t>
            </a:r>
            <a:endParaRPr lang="en-SG" dirty="0"/>
          </a:p>
        </p:txBody>
      </p:sp>
      <p:grpSp>
        <p:nvGrpSpPr>
          <p:cNvPr id="2065" name="组合 2064"/>
          <p:cNvGrpSpPr/>
          <p:nvPr/>
        </p:nvGrpSpPr>
        <p:grpSpPr>
          <a:xfrm>
            <a:off x="153194" y="1143794"/>
            <a:ext cx="8962397" cy="2895600"/>
            <a:chOff x="153194" y="1753394"/>
            <a:chExt cx="8962397" cy="2895600"/>
          </a:xfrm>
        </p:grpSpPr>
        <p:pic>
          <p:nvPicPr>
            <p:cNvPr id="2050" name="Picture 2" descr="C:\Users\Jing Xiu\Desktop\untitled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594" y="2286794"/>
              <a:ext cx="1485901" cy="1108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C:\Users\Jing Xiu\Desktop\untitle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" y="3476865"/>
              <a:ext cx="1410494" cy="1019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圆角矩形 3"/>
            <p:cNvSpPr/>
            <p:nvPr/>
          </p:nvSpPr>
          <p:spPr>
            <a:xfrm>
              <a:off x="217827" y="1753394"/>
              <a:ext cx="1687967" cy="2895600"/>
            </a:xfrm>
            <a:prstGeom prst="roundRect">
              <a:avLst>
                <a:gd name="adj" fmla="val 6381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1376" y="2808197"/>
              <a:ext cx="1389325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圆角矩形 4"/>
            <p:cNvSpPr/>
            <p:nvPr/>
          </p:nvSpPr>
          <p:spPr>
            <a:xfrm>
              <a:off x="2204953" y="1753394"/>
              <a:ext cx="3854148" cy="2895600"/>
            </a:xfrm>
            <a:prstGeom prst="roundRect">
              <a:avLst>
                <a:gd name="adj" fmla="val 4742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3194" y="1753394"/>
              <a:ext cx="20281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b="1" dirty="0" smtClean="0"/>
                <a:t>Salient </a:t>
              </a:r>
              <a:r>
                <a:rPr lang="en-SG" b="1" dirty="0"/>
                <a:t>F</a:t>
              </a:r>
              <a:r>
                <a:rPr lang="en-SG" b="1" dirty="0" smtClean="0"/>
                <a:t>eatures</a:t>
              </a:r>
              <a:endParaRPr lang="en-SG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22671" y="1753394"/>
              <a:ext cx="29840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b="1" dirty="0" smtClean="0"/>
                <a:t>Action Representation</a:t>
              </a:r>
              <a:endParaRPr lang="en-SG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286794" y="2173863"/>
              <a:ext cx="16387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dirty="0"/>
                <a:t>l</a:t>
              </a:r>
              <a:r>
                <a:rPr lang="en-SG" dirty="0" smtClean="0"/>
                <a:t>earn codebook &amp; encoding</a:t>
              </a:r>
              <a:endParaRPr lang="en-SG" dirty="0"/>
            </a:p>
          </p:txBody>
        </p:sp>
        <p:sp>
          <p:nvSpPr>
            <p:cNvPr id="20" name="右箭头 19"/>
            <p:cNvSpPr/>
            <p:nvPr/>
          </p:nvSpPr>
          <p:spPr>
            <a:xfrm>
              <a:off x="3620701" y="2896394"/>
              <a:ext cx="228600" cy="914400"/>
            </a:xfrm>
            <a:prstGeom prst="rightArrow">
              <a:avLst/>
            </a:prstGeom>
            <a:solidFill>
              <a:srgbClr val="00EAE4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6" name="右箭头 25"/>
            <p:cNvSpPr/>
            <p:nvPr/>
          </p:nvSpPr>
          <p:spPr>
            <a:xfrm>
              <a:off x="1964381" y="2896394"/>
              <a:ext cx="214446" cy="914400"/>
            </a:xfrm>
            <a:prstGeom prst="rightArrow">
              <a:avLst/>
            </a:prstGeom>
            <a:solidFill>
              <a:srgbClr val="00EAE4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pic>
          <p:nvPicPr>
            <p:cNvPr id="2059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6651" y="2546056"/>
              <a:ext cx="1056295" cy="1547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圆角矩形 48"/>
            <p:cNvSpPr/>
            <p:nvPr/>
          </p:nvSpPr>
          <p:spPr>
            <a:xfrm>
              <a:off x="6211501" y="1753394"/>
              <a:ext cx="1409293" cy="2895600"/>
            </a:xfrm>
            <a:prstGeom prst="roundRect">
              <a:avLst>
                <a:gd name="adj" fmla="val 6381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53" name="圆角矩形 52"/>
            <p:cNvSpPr/>
            <p:nvPr/>
          </p:nvSpPr>
          <p:spPr>
            <a:xfrm>
              <a:off x="3928192" y="2236731"/>
              <a:ext cx="3538023" cy="1291828"/>
            </a:xfrm>
            <a:prstGeom prst="roundRect">
              <a:avLst>
                <a:gd name="adj" fmla="val 63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grpSp>
          <p:nvGrpSpPr>
            <p:cNvPr id="2060" name="组合 2059"/>
            <p:cNvGrpSpPr/>
            <p:nvPr/>
          </p:nvGrpSpPr>
          <p:grpSpPr>
            <a:xfrm>
              <a:off x="4300791" y="2591594"/>
              <a:ext cx="1016384" cy="881493"/>
              <a:chOff x="5141407" y="2340797"/>
              <a:chExt cx="1016384" cy="881493"/>
            </a:xfrm>
          </p:grpSpPr>
          <p:pic>
            <p:nvPicPr>
              <p:cNvPr id="2054" name="Picture 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9322" y="2340797"/>
                <a:ext cx="190500" cy="238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5" name="Picture 7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6816" y="2524919"/>
                <a:ext cx="180975" cy="219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1407" y="3003215"/>
                <a:ext cx="161925" cy="219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7" name="Picture 9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9581" y="2984165"/>
                <a:ext cx="171450" cy="238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2" name="直接连接符 21"/>
              <p:cNvCxnSpPr>
                <a:stCxn id="2054" idx="3"/>
                <a:endCxn id="2055" idx="1"/>
              </p:cNvCxnSpPr>
              <p:nvPr/>
            </p:nvCxnSpPr>
            <p:spPr>
              <a:xfrm>
                <a:off x="5569822" y="2459860"/>
                <a:ext cx="406994" cy="17459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>
                <a:stCxn id="2054" idx="2"/>
                <a:endCxn id="2056" idx="0"/>
              </p:cNvCxnSpPr>
              <p:nvPr/>
            </p:nvCxnSpPr>
            <p:spPr>
              <a:xfrm flipH="1">
                <a:off x="5222370" y="2578922"/>
                <a:ext cx="252202" cy="4242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>
                <a:stCxn id="2056" idx="3"/>
                <a:endCxn id="2057" idx="1"/>
              </p:cNvCxnSpPr>
              <p:nvPr/>
            </p:nvCxnSpPr>
            <p:spPr>
              <a:xfrm flipV="1">
                <a:off x="5303332" y="3103228"/>
                <a:ext cx="456249" cy="952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>
                <a:stCxn id="2057" idx="0"/>
                <a:endCxn id="2055" idx="2"/>
              </p:cNvCxnSpPr>
              <p:nvPr/>
            </p:nvCxnSpPr>
            <p:spPr>
              <a:xfrm flipV="1">
                <a:off x="5845306" y="2743994"/>
                <a:ext cx="221998" cy="24017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>
                <a:stCxn id="2054" idx="2"/>
                <a:endCxn id="2057" idx="0"/>
              </p:cNvCxnSpPr>
              <p:nvPr/>
            </p:nvCxnSpPr>
            <p:spPr>
              <a:xfrm>
                <a:off x="5474572" y="2578922"/>
                <a:ext cx="370734" cy="40524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>
                <a:stCxn id="2055" idx="1"/>
                <a:endCxn id="2056" idx="3"/>
              </p:cNvCxnSpPr>
              <p:nvPr/>
            </p:nvCxnSpPr>
            <p:spPr>
              <a:xfrm flipH="1">
                <a:off x="5303332" y="2634457"/>
                <a:ext cx="673484" cy="47829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/>
            <p:cNvSpPr txBox="1"/>
            <p:nvPr/>
          </p:nvSpPr>
          <p:spPr>
            <a:xfrm>
              <a:off x="3769466" y="2176723"/>
              <a:ext cx="2059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dirty="0" smtClean="0"/>
                <a:t>“parts” </a:t>
              </a:r>
              <a:endParaRPr lang="en-SG" dirty="0"/>
            </a:p>
          </p:txBody>
        </p:sp>
        <p:sp>
          <p:nvSpPr>
            <p:cNvPr id="54" name="圆角矩形 53"/>
            <p:cNvSpPr/>
            <p:nvPr/>
          </p:nvSpPr>
          <p:spPr>
            <a:xfrm>
              <a:off x="3928192" y="3582194"/>
              <a:ext cx="3538023" cy="914400"/>
            </a:xfrm>
            <a:prstGeom prst="roundRect">
              <a:avLst>
                <a:gd name="adj" fmla="val 63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grpSp>
          <p:nvGrpSpPr>
            <p:cNvPr id="7" name="Group 150"/>
            <p:cNvGrpSpPr/>
            <p:nvPr/>
          </p:nvGrpSpPr>
          <p:grpSpPr>
            <a:xfrm>
              <a:off x="4033687" y="3938781"/>
              <a:ext cx="1795764" cy="399414"/>
              <a:chOff x="6328584" y="2041785"/>
              <a:chExt cx="1679117" cy="399414"/>
            </a:xfrm>
          </p:grpSpPr>
          <p:cxnSp>
            <p:nvCxnSpPr>
              <p:cNvPr id="8" name="Straight Arrow Connector 125"/>
              <p:cNvCxnSpPr/>
              <p:nvPr/>
            </p:nvCxnSpPr>
            <p:spPr>
              <a:xfrm>
                <a:off x="6328584" y="2435201"/>
                <a:ext cx="1679117" cy="5998"/>
              </a:xfrm>
              <a:prstGeom prst="straightConnector1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9" name="Rectangle 127"/>
              <p:cNvSpPr/>
              <p:nvPr/>
            </p:nvSpPr>
            <p:spPr>
              <a:xfrm>
                <a:off x="6646472" y="2196898"/>
                <a:ext cx="108012" cy="21165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>
                  <a:solidFill>
                    <a:schemeClr val="lt1"/>
                  </a:solidFill>
                </a:endParaRPr>
              </a:p>
            </p:txBody>
          </p:sp>
          <p:sp>
            <p:nvSpPr>
              <p:cNvPr id="10" name="Rectangle 128"/>
              <p:cNvSpPr/>
              <p:nvPr/>
            </p:nvSpPr>
            <p:spPr>
              <a:xfrm>
                <a:off x="6796049" y="2041785"/>
                <a:ext cx="108012" cy="36868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>
                  <a:solidFill>
                    <a:schemeClr val="lt1"/>
                  </a:solidFill>
                </a:endParaRPr>
              </a:p>
            </p:txBody>
          </p:sp>
          <p:sp>
            <p:nvSpPr>
              <p:cNvPr id="11" name="Rectangle 129"/>
              <p:cNvSpPr/>
              <p:nvPr/>
            </p:nvSpPr>
            <p:spPr>
              <a:xfrm>
                <a:off x="6494067" y="2116989"/>
                <a:ext cx="108012" cy="294291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>
                  <a:solidFill>
                    <a:schemeClr val="lt1"/>
                  </a:solidFill>
                </a:endParaRPr>
              </a:p>
            </p:txBody>
          </p:sp>
          <p:sp>
            <p:nvSpPr>
              <p:cNvPr id="12" name="Rectangle 130"/>
              <p:cNvSpPr/>
              <p:nvPr/>
            </p:nvSpPr>
            <p:spPr>
              <a:xfrm>
                <a:off x="6942703" y="2043884"/>
                <a:ext cx="108012" cy="36454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>
                  <a:solidFill>
                    <a:schemeClr val="lt1"/>
                  </a:solidFill>
                </a:endParaRPr>
              </a:p>
            </p:txBody>
          </p:sp>
          <p:sp>
            <p:nvSpPr>
              <p:cNvPr id="13" name="Rectangle 131"/>
              <p:cNvSpPr/>
              <p:nvPr/>
            </p:nvSpPr>
            <p:spPr>
              <a:xfrm>
                <a:off x="6350051" y="2152595"/>
                <a:ext cx="108012" cy="2558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>
                  <a:solidFill>
                    <a:schemeClr val="lt1"/>
                  </a:solidFill>
                </a:endParaRPr>
              </a:p>
            </p:txBody>
          </p:sp>
          <p:sp>
            <p:nvSpPr>
              <p:cNvPr id="14" name="Rectangle 132"/>
              <p:cNvSpPr/>
              <p:nvPr/>
            </p:nvSpPr>
            <p:spPr>
              <a:xfrm>
                <a:off x="7095193" y="2116990"/>
                <a:ext cx="108012" cy="29277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>
                  <a:solidFill>
                    <a:schemeClr val="lt1"/>
                  </a:solidFill>
                </a:endParaRPr>
              </a:p>
            </p:txBody>
          </p:sp>
          <p:sp>
            <p:nvSpPr>
              <p:cNvPr id="15" name="Rectangle 133"/>
              <p:cNvSpPr/>
              <p:nvPr/>
            </p:nvSpPr>
            <p:spPr>
              <a:xfrm>
                <a:off x="7247593" y="2041785"/>
                <a:ext cx="108012" cy="36949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>
                  <a:solidFill>
                    <a:schemeClr val="lt1"/>
                  </a:solidFill>
                </a:endParaRPr>
              </a:p>
            </p:txBody>
          </p:sp>
          <p:sp>
            <p:nvSpPr>
              <p:cNvPr id="16" name="Rectangle 134"/>
              <p:cNvSpPr/>
              <p:nvPr/>
            </p:nvSpPr>
            <p:spPr>
              <a:xfrm flipV="1">
                <a:off x="7399993" y="2196897"/>
                <a:ext cx="108012" cy="214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>
                  <a:solidFill>
                    <a:schemeClr val="lt1"/>
                  </a:solidFill>
                </a:endParaRPr>
              </a:p>
            </p:txBody>
          </p:sp>
          <p:sp>
            <p:nvSpPr>
              <p:cNvPr id="17" name="Rectangle 135"/>
              <p:cNvSpPr/>
              <p:nvPr/>
            </p:nvSpPr>
            <p:spPr>
              <a:xfrm>
                <a:off x="7546477" y="2152595"/>
                <a:ext cx="108012" cy="25877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>
                  <a:solidFill>
                    <a:schemeClr val="lt1"/>
                  </a:solidFill>
                </a:endParaRPr>
              </a:p>
            </p:txBody>
          </p:sp>
          <p:sp>
            <p:nvSpPr>
              <p:cNvPr id="18" name="Rectangle 136"/>
              <p:cNvSpPr/>
              <p:nvPr/>
            </p:nvSpPr>
            <p:spPr>
              <a:xfrm>
                <a:off x="7690493" y="2041785"/>
                <a:ext cx="108012" cy="36524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3696901" y="3505994"/>
              <a:ext cx="2059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dirty="0" smtClean="0"/>
                <a:t>“pooling”</a:t>
              </a:r>
              <a:endParaRPr lang="en-SG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276218" y="1769428"/>
              <a:ext cx="1189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b="1" dirty="0" smtClean="0"/>
                <a:t>Classifier</a:t>
              </a:r>
              <a:endParaRPr lang="en-SG" b="1" dirty="0"/>
            </a:p>
          </p:txBody>
        </p:sp>
        <p:sp>
          <p:nvSpPr>
            <p:cNvPr id="58" name="圆角矩形 57"/>
            <p:cNvSpPr/>
            <p:nvPr/>
          </p:nvSpPr>
          <p:spPr>
            <a:xfrm>
              <a:off x="7925594" y="1753394"/>
              <a:ext cx="1180693" cy="2895600"/>
            </a:xfrm>
            <a:prstGeom prst="roundRect">
              <a:avLst>
                <a:gd name="adj" fmla="val 6381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59" name="右箭头 58"/>
            <p:cNvSpPr/>
            <p:nvPr/>
          </p:nvSpPr>
          <p:spPr>
            <a:xfrm>
              <a:off x="7659983" y="2896394"/>
              <a:ext cx="228600" cy="914400"/>
            </a:xfrm>
            <a:prstGeom prst="rightArrow">
              <a:avLst/>
            </a:prstGeom>
            <a:solidFill>
              <a:srgbClr val="00EAE4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925594" y="1765062"/>
              <a:ext cx="1189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b="1" dirty="0"/>
                <a:t>L</a:t>
              </a:r>
              <a:r>
                <a:rPr lang="en-SG" b="1" dirty="0" smtClean="0"/>
                <a:t>abel</a:t>
              </a:r>
              <a:endParaRPr lang="en-SG" b="1" dirty="0"/>
            </a:p>
          </p:txBody>
        </p:sp>
        <p:pic>
          <p:nvPicPr>
            <p:cNvPr id="2063" name="Picture 11" descr="C:\Users\Jing Xiu\Desktop\untitled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8359" y="3854705"/>
              <a:ext cx="104775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Box 61"/>
            <p:cNvSpPr txBox="1"/>
            <p:nvPr/>
          </p:nvSpPr>
          <p:spPr>
            <a:xfrm>
              <a:off x="5713210" y="3505994"/>
              <a:ext cx="2059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dirty="0" smtClean="0"/>
                <a:t>“classifier”</a:t>
              </a:r>
              <a:endParaRPr lang="en-SG" dirty="0"/>
            </a:p>
          </p:txBody>
        </p:sp>
        <p:sp>
          <p:nvSpPr>
            <p:cNvPr id="63" name="右箭头 62"/>
            <p:cNvSpPr/>
            <p:nvPr/>
          </p:nvSpPr>
          <p:spPr>
            <a:xfrm>
              <a:off x="5784464" y="3846829"/>
              <a:ext cx="339952" cy="457200"/>
            </a:xfrm>
            <a:prstGeom prst="rightArrow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715794" y="2173583"/>
              <a:ext cx="2059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dirty="0" smtClean="0"/>
                <a:t>“matching” </a:t>
              </a:r>
              <a:endParaRPr lang="en-SG" dirty="0"/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217827" y="4420394"/>
            <a:ext cx="88415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2200" dirty="0" smtClean="0"/>
              <a:t>General pipeline: salient feature extraction </a:t>
            </a:r>
            <a:r>
              <a:rPr lang="en-SG" sz="2200" dirty="0"/>
              <a:t>→</a:t>
            </a:r>
            <a:r>
              <a:rPr lang="en-SG" sz="2200" dirty="0" smtClean="0"/>
              <a:t> representation </a:t>
            </a:r>
            <a:r>
              <a:rPr lang="en-SG" sz="2200" dirty="0"/>
              <a:t>→ </a:t>
            </a:r>
            <a:r>
              <a:rPr lang="en-SG" sz="2200" dirty="0" smtClean="0"/>
              <a:t>classification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2200" dirty="0" smtClean="0"/>
              <a:t>Framework 1: </a:t>
            </a:r>
            <a:r>
              <a:rPr lang="en-SG" sz="2200" dirty="0"/>
              <a:t>l</a:t>
            </a:r>
            <a:r>
              <a:rPr lang="en-SG" sz="2200" dirty="0" smtClean="0"/>
              <a:t>ocal features </a:t>
            </a:r>
            <a:r>
              <a:rPr lang="en-SG" sz="2200" dirty="0"/>
              <a:t>→ </a:t>
            </a:r>
            <a:r>
              <a:rPr lang="en-SG" sz="2200" dirty="0" smtClean="0"/>
              <a:t>representative parts </a:t>
            </a:r>
            <a:r>
              <a:rPr lang="en-SG" sz="2200" dirty="0"/>
              <a:t>→ matching </a:t>
            </a:r>
            <a:r>
              <a:rPr lang="en-SG" sz="2200" dirty="0" smtClean="0"/>
              <a:t>parts with video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2200" dirty="0" smtClean="0"/>
              <a:t>Framework 2: </a:t>
            </a:r>
            <a:r>
              <a:rPr lang="en-SG" sz="2200" dirty="0"/>
              <a:t>local features → pooling → </a:t>
            </a:r>
            <a:r>
              <a:rPr lang="en-SG" sz="2200" dirty="0" smtClean="0"/>
              <a:t>classifier (e.g., SVM)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22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203" y="1981994"/>
            <a:ext cx="1685754" cy="82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32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923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19" y="153194"/>
            <a:ext cx="7773750" cy="46275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S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794" y="915194"/>
            <a:ext cx="7391400" cy="5715000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solidFill>
                  <a:srgbClr val="00B0F0"/>
                </a:solidFill>
              </a:rPr>
              <a:t>PART I</a:t>
            </a:r>
            <a:r>
              <a:rPr lang="en-US" sz="2800" dirty="0" smtClean="0">
                <a:solidFill>
                  <a:schemeClr val="tx1"/>
                </a:solidFill>
              </a:rPr>
              <a:t> RGB based Action Recognition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Features for Action Representation </a:t>
            </a: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Shape and Pose</a:t>
            </a: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Motion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Action Recognition Framework</a:t>
            </a: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“Parts” + “Matching”</a:t>
            </a: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“Pooling” + </a:t>
            </a:r>
            <a:r>
              <a:rPr lang="en-US" sz="2000" dirty="0">
                <a:solidFill>
                  <a:schemeClr val="tx1"/>
                </a:solidFill>
              </a:rPr>
              <a:t>“Classifier”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Mid-level Approaches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rgbClr val="00B0F0"/>
                </a:solidFill>
              </a:rPr>
              <a:t>PART </a:t>
            </a:r>
            <a:r>
              <a:rPr lang="en-US" sz="2800" b="1" dirty="0" smtClean="0">
                <a:solidFill>
                  <a:srgbClr val="00B0F0"/>
                </a:solidFill>
              </a:rPr>
              <a:t>II </a:t>
            </a:r>
            <a:r>
              <a:rPr lang="en-US" sz="2800" dirty="0" smtClean="0">
                <a:solidFill>
                  <a:schemeClr val="tx1"/>
                </a:solidFill>
              </a:rPr>
              <a:t>RGB-Depth based Action Recognition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Introduction to Depth Sensor (Kinect)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 RGB-Depth Features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RGB-Depth Context 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tx1"/>
                </a:solidFill>
              </a:rPr>
              <a:t>Conclusions and More</a:t>
            </a: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33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478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7994" y="915194"/>
            <a:ext cx="7543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</a:rPr>
              <a:t>Above methods are all based on local features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47822" y="273935"/>
            <a:ext cx="6592105" cy="410805"/>
          </a:xfrm>
        </p:spPr>
        <p:txBody>
          <a:bodyPr/>
          <a:lstStyle/>
          <a:p>
            <a:r>
              <a:rPr lang="en-US" dirty="0" smtClean="0"/>
              <a:t>Action Recognition Framework</a:t>
            </a:r>
            <a:endParaRPr lang="en-SG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54" y="1368646"/>
            <a:ext cx="3183040" cy="239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01942" y="2210594"/>
            <a:ext cx="15436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“Shaking hands”</a:t>
            </a:r>
            <a:endParaRPr lang="en-SG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5029994" y="1455797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“Semantic Gap”</a:t>
            </a:r>
            <a:endParaRPr lang="en-SG" sz="2400" dirty="0"/>
          </a:p>
        </p:txBody>
      </p:sp>
      <p:sp>
        <p:nvSpPr>
          <p:cNvPr id="6" name="Rectangle 5"/>
          <p:cNvSpPr/>
          <p:nvPr/>
        </p:nvSpPr>
        <p:spPr>
          <a:xfrm>
            <a:off x="2972594" y="2152538"/>
            <a:ext cx="304800" cy="280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1" name="Curved Connector 10"/>
          <p:cNvCxnSpPr>
            <a:stCxn id="6" idx="3"/>
          </p:cNvCxnSpPr>
          <p:nvPr/>
        </p:nvCxnSpPr>
        <p:spPr>
          <a:xfrm flipV="1">
            <a:off x="3277394" y="1829594"/>
            <a:ext cx="1752600" cy="463244"/>
          </a:xfrm>
          <a:prstGeom prst="curvedConnector3">
            <a:avLst>
              <a:gd name="adj1" fmla="val 1521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>
            <a:stCxn id="9" idx="3"/>
            <a:endCxn id="3" idx="0"/>
          </p:cNvCxnSpPr>
          <p:nvPr/>
        </p:nvCxnSpPr>
        <p:spPr>
          <a:xfrm>
            <a:off x="6630194" y="1871296"/>
            <a:ext cx="1743571" cy="339298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57994" y="3837107"/>
            <a:ext cx="86875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</a:rPr>
              <a:t>May use “</a:t>
            </a:r>
            <a:r>
              <a:rPr lang="en-US" sz="2200" b="1" i="1" dirty="0" smtClean="0">
                <a:solidFill>
                  <a:prstClr val="black"/>
                </a:solidFill>
              </a:rPr>
              <a:t>mid-level</a:t>
            </a:r>
            <a:r>
              <a:rPr lang="en-US" sz="2200" dirty="0" smtClean="0">
                <a:solidFill>
                  <a:prstClr val="black"/>
                </a:solidFill>
              </a:rPr>
              <a:t>” parts, which have more semantic meaning! </a:t>
            </a:r>
            <a:endParaRPr lang="en-US" sz="22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99" y="4419600"/>
            <a:ext cx="26479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/>
          <p:cNvSpPr/>
          <p:nvPr/>
        </p:nvSpPr>
        <p:spPr>
          <a:xfrm>
            <a:off x="1143794" y="4953794"/>
            <a:ext cx="685800" cy="456406"/>
          </a:xfrm>
          <a:prstGeom prst="ellipse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TextBox 18"/>
          <p:cNvSpPr txBox="1"/>
          <p:nvPr/>
        </p:nvSpPr>
        <p:spPr>
          <a:xfrm>
            <a:off x="1067594" y="6401594"/>
            <a:ext cx="2819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</a:t>
            </a:r>
            <a:r>
              <a:rPr lang="en-US" sz="2200" dirty="0" smtClean="0"/>
              <a:t>roup of trajectories</a:t>
            </a:r>
            <a:endParaRPr lang="en-SG" sz="2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793" y="4419600"/>
            <a:ext cx="265442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963194" y="6325394"/>
            <a:ext cx="2286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</a:t>
            </a:r>
            <a:r>
              <a:rPr lang="en-US" sz="2200" dirty="0" smtClean="0"/>
              <a:t>ub-volume</a:t>
            </a:r>
            <a:endParaRPr lang="en-SG" sz="2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9" y="4442165"/>
            <a:ext cx="2591210" cy="188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630194" y="6325394"/>
            <a:ext cx="2286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body part</a:t>
            </a:r>
            <a:endParaRPr lang="en-SG" sz="2200" dirty="0"/>
          </a:p>
        </p:txBody>
      </p:sp>
      <p:cxnSp>
        <p:nvCxnSpPr>
          <p:cNvPr id="20" name="Straight Arrow Connector 19"/>
          <p:cNvCxnSpPr>
            <a:endCxn id="1026" idx="0"/>
          </p:cNvCxnSpPr>
          <p:nvPr/>
        </p:nvCxnSpPr>
        <p:spPr>
          <a:xfrm flipH="1">
            <a:off x="2219274" y="4191794"/>
            <a:ext cx="258020" cy="227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515394" y="4191794"/>
            <a:ext cx="2494194" cy="227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028" idx="0"/>
          </p:cNvCxnSpPr>
          <p:nvPr/>
        </p:nvCxnSpPr>
        <p:spPr>
          <a:xfrm>
            <a:off x="2515394" y="4191794"/>
            <a:ext cx="5288970" cy="2503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34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847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Mid-Level Approach: Trajectory Group</a:t>
            </a:r>
            <a:endParaRPr lang="en-SG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594" y="791369"/>
            <a:ext cx="646747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410994" y="3124994"/>
            <a:ext cx="3498826" cy="2971800"/>
            <a:chOff x="3817168" y="3963194"/>
            <a:chExt cx="3187649" cy="2667000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7168" y="3963194"/>
              <a:ext cx="3187649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994" y="4078333"/>
              <a:ext cx="676275" cy="118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305594" y="3277394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2200" dirty="0" smtClean="0"/>
              <a:t>Group trajectories </a:t>
            </a:r>
            <a:r>
              <a:rPr lang="en-SG" sz="2200" dirty="0"/>
              <a:t>into tentative action parts by </a:t>
            </a:r>
            <a:r>
              <a:rPr lang="en-SG" sz="2200" dirty="0" smtClean="0"/>
              <a:t>measuring similarity </a:t>
            </a:r>
            <a:r>
              <a:rPr lang="en-SG" sz="2200" dirty="0"/>
              <a:t>in motion and </a:t>
            </a:r>
            <a:r>
              <a:rPr lang="en-SG" sz="2200" dirty="0" smtClean="0"/>
              <a:t>appearance</a:t>
            </a:r>
            <a:endParaRPr lang="en-SG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2200" dirty="0"/>
              <a:t>Learns discriminative model with latent assignment of action </a:t>
            </a:r>
            <a:r>
              <a:rPr lang="en-SG" sz="2200" dirty="0" smtClean="0"/>
              <a:t>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2200" dirty="0" smtClean="0"/>
              <a:t>Improved classification localization </a:t>
            </a:r>
            <a:r>
              <a:rPr lang="en-SG" sz="2200" dirty="0"/>
              <a:t>of discriminative action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22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653631" y="6416715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Raptis</a:t>
            </a:r>
            <a:r>
              <a:rPr lang="en-US" dirty="0" smtClean="0"/>
              <a:t> et al. 2012]</a:t>
            </a:r>
            <a:endParaRPr lang="en-SG" dirty="0"/>
          </a:p>
        </p:txBody>
      </p:sp>
      <p:sp>
        <p:nvSpPr>
          <p:cNvPr id="9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35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628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5126"/>
            <a:ext cx="9145588" cy="410805"/>
          </a:xfrm>
        </p:spPr>
        <p:txBody>
          <a:bodyPr/>
          <a:lstStyle/>
          <a:p>
            <a:r>
              <a:rPr lang="en-US" sz="2400" dirty="0"/>
              <a:t>Mid-Level Approach: </a:t>
            </a:r>
            <a:r>
              <a:rPr lang="en-US" sz="2400" dirty="0" smtClean="0"/>
              <a:t>“Stacked Fisher Vector”</a:t>
            </a:r>
            <a:endParaRPr lang="en-SG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4" y="915194"/>
            <a:ext cx="8992394" cy="404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17668" y="5029994"/>
            <a:ext cx="8874726" cy="1588781"/>
          </a:xfrm>
          <a:prstGeom prst="rect">
            <a:avLst/>
          </a:prstGeom>
        </p:spPr>
        <p:txBody>
          <a:bodyPr vert="horz" lIns="91410" tIns="45705" rIns="91410" bIns="45705" rtlCol="0">
            <a:normAutofit fontScale="92500" lnSpcReduction="20000"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Randomly sample video sub-volumes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Pool within each sub-volume to a form a improved Fisher vector (IFV) </a:t>
            </a:r>
            <a:r>
              <a:rPr lang="en-US" sz="2400" dirty="0">
                <a:solidFill>
                  <a:schemeClr val="tx1"/>
                </a:solidFill>
              </a:rPr>
              <a:t>[</a:t>
            </a:r>
            <a:r>
              <a:rPr lang="en-SG" sz="2400" dirty="0" err="1">
                <a:solidFill>
                  <a:schemeClr val="tx1"/>
                </a:solidFill>
              </a:rPr>
              <a:t>Perronnin</a:t>
            </a:r>
            <a:r>
              <a:rPr lang="en-SG" sz="2400" dirty="0">
                <a:solidFill>
                  <a:schemeClr val="tx1"/>
                </a:solidFill>
              </a:rPr>
              <a:t> et al. 2010</a:t>
            </a:r>
            <a:r>
              <a:rPr lang="en-US" sz="2400" dirty="0">
                <a:solidFill>
                  <a:schemeClr val="tx1"/>
                </a:solidFill>
              </a:rPr>
              <a:t>]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Regard each sub-volume level IFV as a feature (after dimensionality reduction); pool the entire video volume to form a second level IFV</a:t>
            </a:r>
          </a:p>
          <a:p>
            <a:pPr marL="342900" indent="-342900" algn="l">
              <a:buFont typeface="Arial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794" y="6525665"/>
            <a:ext cx="1981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[Peng et al. 2014]</a:t>
            </a:r>
            <a:endParaRPr lang="en-SG" dirty="0"/>
          </a:p>
        </p:txBody>
      </p:sp>
      <p:sp>
        <p:nvSpPr>
          <p:cNvPr id="7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36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699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5789"/>
            <a:ext cx="9145588" cy="410805"/>
          </a:xfrm>
        </p:spPr>
        <p:txBody>
          <a:bodyPr/>
          <a:lstStyle/>
          <a:p>
            <a:r>
              <a:rPr lang="en-US" dirty="0" smtClean="0"/>
              <a:t>“Mid-Level” vs. “Low Level”</a:t>
            </a:r>
            <a:endParaRPr lang="en-SG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620811"/>
              </p:ext>
            </p:extLst>
          </p:nvPr>
        </p:nvGraphicFramePr>
        <p:xfrm>
          <a:off x="381793" y="3505994"/>
          <a:ext cx="85344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800"/>
                <a:gridCol w="2844800"/>
                <a:gridCol w="284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Method</a:t>
                      </a:r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Youtube</a:t>
                      </a:r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HMDB51</a:t>
                      </a:r>
                      <a:endParaRPr lang="en-SG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Dense </a:t>
                      </a:r>
                      <a:r>
                        <a:rPr lang="en-US" dirty="0" err="1" smtClean="0"/>
                        <a:t>Traj</a:t>
                      </a:r>
                      <a:r>
                        <a:rPr lang="en-US" dirty="0" smtClean="0"/>
                        <a:t>. (</a:t>
                      </a:r>
                      <a:r>
                        <a:rPr lang="en-US" dirty="0" err="1" smtClean="0"/>
                        <a:t>BoW</a:t>
                      </a:r>
                      <a:r>
                        <a:rPr lang="en-US" dirty="0" smtClean="0"/>
                        <a:t>)</a:t>
                      </a:r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85.4%</a:t>
                      </a:r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46.6%</a:t>
                      </a:r>
                      <a:endParaRPr lang="en-SG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Improved Dense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Traj</a:t>
                      </a:r>
                      <a:r>
                        <a:rPr lang="en-US" baseline="0" dirty="0" smtClean="0"/>
                        <a:t>. (IFV)</a:t>
                      </a:r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90.69%</a:t>
                      </a:r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57.2%</a:t>
                      </a:r>
                      <a:endParaRPr lang="en-SG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Stacked Fisher Vector</a:t>
                      </a:r>
                      <a:endParaRPr lang="en-SG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93.77%</a:t>
                      </a:r>
                      <a:endParaRPr lang="en-SG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66.79%</a:t>
                      </a:r>
                      <a:endParaRPr lang="en-SG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180805" y="838995"/>
            <a:ext cx="8951720" cy="2362200"/>
          </a:xfrm>
          <a:prstGeom prst="rect">
            <a:avLst/>
          </a:prstGeom>
        </p:spPr>
        <p:txBody>
          <a:bodyPr vert="horz" lIns="91410" tIns="45705" rIns="91410" bIns="45705" rtlCol="0">
            <a:normAutofit fontScale="92500" lnSpcReduction="10000"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Evaluation datasets: </a:t>
            </a:r>
            <a:r>
              <a:rPr lang="en-US" sz="2400" dirty="0" err="1" smtClean="0">
                <a:solidFill>
                  <a:schemeClr val="tx1"/>
                </a:solidFill>
              </a:rPr>
              <a:t>Youtube</a:t>
            </a:r>
            <a:r>
              <a:rPr lang="en-US" sz="2400" dirty="0" smtClean="0">
                <a:solidFill>
                  <a:schemeClr val="tx1"/>
                </a:solidFill>
              </a:rPr>
              <a:t> (11 actions, 1168 video samples); HMDB51; default train/test protocol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Evaluation metric: mean average precision (</a:t>
            </a:r>
            <a:r>
              <a:rPr lang="en-US" sz="2400" dirty="0" err="1" smtClean="0">
                <a:solidFill>
                  <a:schemeClr val="tx1"/>
                </a:solidFill>
              </a:rPr>
              <a:t>mAP</a:t>
            </a:r>
            <a:r>
              <a:rPr lang="en-US" sz="2400" dirty="0" smtClean="0">
                <a:solidFill>
                  <a:schemeClr val="tx1"/>
                </a:solidFill>
              </a:rPr>
              <a:t>)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Algorithms for comparison: </a:t>
            </a:r>
          </a:p>
          <a:p>
            <a:pPr marL="799952" lvl="1" indent="-342900" algn="l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</a:rPr>
              <a:t>1) </a:t>
            </a:r>
            <a:r>
              <a:rPr lang="en-US" sz="2400" b="1" dirty="0" smtClean="0">
                <a:solidFill>
                  <a:schemeClr val="tx1"/>
                </a:solidFill>
              </a:rPr>
              <a:t>Low level approach</a:t>
            </a:r>
            <a:r>
              <a:rPr lang="en-US" sz="2400" dirty="0" smtClean="0">
                <a:solidFill>
                  <a:schemeClr val="tx1"/>
                </a:solidFill>
              </a:rPr>
              <a:t>: (improved) dense trajectory + </a:t>
            </a:r>
            <a:r>
              <a:rPr lang="en-US" sz="2400" dirty="0" err="1" smtClean="0">
                <a:solidFill>
                  <a:schemeClr val="tx1"/>
                </a:solidFill>
              </a:rPr>
              <a:t>BoW</a:t>
            </a:r>
            <a:r>
              <a:rPr lang="en-US" sz="2400" dirty="0" smtClean="0">
                <a:solidFill>
                  <a:schemeClr val="tx1"/>
                </a:solidFill>
              </a:rPr>
              <a:t>/IFV; </a:t>
            </a:r>
          </a:p>
          <a:p>
            <a:pPr marL="799952" lvl="1" indent="-342900" algn="l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</a:rPr>
              <a:t>2) </a:t>
            </a:r>
            <a:r>
              <a:rPr lang="en-US" sz="2400" b="1" dirty="0" smtClean="0">
                <a:solidFill>
                  <a:schemeClr val="tx1"/>
                </a:solidFill>
              </a:rPr>
              <a:t>Mid-level approach</a:t>
            </a:r>
            <a:r>
              <a:rPr lang="en-US" sz="2400" dirty="0" smtClean="0">
                <a:solidFill>
                  <a:schemeClr val="tx1"/>
                </a:solidFill>
              </a:rPr>
              <a:t>: stacked Fisher vector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 smtClean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93074" y="5563394"/>
            <a:ext cx="8951720" cy="838200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May indicate “mid-level feature” + “pooling” is a more discriminative method</a:t>
            </a:r>
            <a:endParaRPr lang="en-US" sz="22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 smtClean="0">
              <a:solidFill>
                <a:schemeClr val="tx1"/>
              </a:solidFill>
            </a:endParaRPr>
          </a:p>
        </p:txBody>
      </p:sp>
      <p:sp>
        <p:nvSpPr>
          <p:cNvPr id="8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37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365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19" y="229394"/>
            <a:ext cx="7773750" cy="46275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S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794" y="915194"/>
            <a:ext cx="7391400" cy="5715000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solidFill>
                  <a:srgbClr val="00B0F0"/>
                </a:solidFill>
              </a:rPr>
              <a:t>PART I</a:t>
            </a:r>
            <a:r>
              <a:rPr lang="en-US" sz="2800" dirty="0" smtClean="0">
                <a:solidFill>
                  <a:schemeClr val="tx1"/>
                </a:solidFill>
              </a:rPr>
              <a:t> RGB based Action Recognition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Features for Action Representation </a:t>
            </a: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Shape and Pose</a:t>
            </a: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Motion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Action Recognition Framework</a:t>
            </a: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“Parts” + “Matching”</a:t>
            </a: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“Pooling” + </a:t>
            </a:r>
            <a:r>
              <a:rPr lang="en-US" sz="2000" dirty="0">
                <a:solidFill>
                  <a:schemeClr val="tx1"/>
                </a:solidFill>
              </a:rPr>
              <a:t>“Classifier”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Mid-level Approaches</a:t>
            </a:r>
          </a:p>
          <a:p>
            <a:pPr marL="342900" indent="-342900" algn="l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solidFill>
                  <a:srgbClr val="00B0F0"/>
                </a:solidFill>
              </a:rPr>
              <a:t>PART II </a:t>
            </a:r>
            <a:r>
              <a:rPr lang="en-US" sz="2800" dirty="0" smtClean="0">
                <a:solidFill>
                  <a:schemeClr val="tx1"/>
                </a:solidFill>
              </a:rPr>
              <a:t>RGB-Depth based Action Recognition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 smtClean="0">
                <a:solidFill>
                  <a:srgbClr val="FF0000"/>
                </a:solidFill>
              </a:rPr>
              <a:t> Introduction to Depth Sensor (Kinect)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 RGB-Depth Features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RGB-Depth Context 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tx1"/>
                </a:solidFill>
              </a:rPr>
              <a:t>Conclusions and More</a:t>
            </a: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38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89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2"/>
          <p:cNvSpPr>
            <a:spLocks/>
          </p:cNvSpPr>
          <p:nvPr/>
        </p:nvSpPr>
        <p:spPr bwMode="auto">
          <a:xfrm>
            <a:off x="211808" y="354930"/>
            <a:ext cx="8856786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9144" rIns="0" bIns="9144" anchor="b"/>
          <a:lstStyle/>
          <a:p>
            <a:pPr algn="ctr" eaLnBrk="0" hangingPunct="0"/>
            <a:r>
              <a:rPr lang="en-US" altLang="zh-CN" sz="2800" dirty="0" smtClean="0">
                <a:latin typeface="+mj-lt"/>
              </a:rPr>
              <a:t>Why use depth camera (Kinect) for action recognition?</a:t>
            </a:r>
            <a:endParaRPr lang="en-US" altLang="zh-CN" sz="2800" dirty="0">
              <a:latin typeface="+mj-lt"/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608965" y="1829594"/>
            <a:ext cx="8231029" cy="4527011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accent4"/>
                </a:solidFill>
              </a:rPr>
              <a:t>3D scene structure</a:t>
            </a:r>
          </a:p>
          <a:p>
            <a:pPr marL="342900" indent="-342900" algn="l"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accent4"/>
                </a:solidFill>
              </a:rPr>
              <a:t>Easy foreground segmentation</a:t>
            </a:r>
          </a:p>
          <a:p>
            <a:pPr marL="342900" indent="-342900" algn="l"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accent4"/>
                </a:solidFill>
              </a:rPr>
              <a:t>3D motion information</a:t>
            </a:r>
          </a:p>
          <a:p>
            <a:pPr marL="342900" indent="-342900" algn="l"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accent4"/>
                </a:solidFill>
              </a:rPr>
              <a:t>Privacy</a:t>
            </a:r>
          </a:p>
          <a:p>
            <a:pPr marL="342900" indent="-342900" algn="l"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accent4"/>
                </a:solidFill>
              </a:rPr>
              <a:t>Low cost</a:t>
            </a:r>
          </a:p>
          <a:p>
            <a:pPr marL="342900" indent="-342900" algn="l"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accent4"/>
                </a:solidFill>
              </a:rPr>
              <a:t>Typically for indoor use</a:t>
            </a:r>
          </a:p>
        </p:txBody>
      </p:sp>
      <p:pic>
        <p:nvPicPr>
          <p:cNvPr id="4" name="Picture 8" descr="C:\Users\bingbing.ni\working\Presentations\Microsoft_Kinect_Depth_Camera_thum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832" y="2268334"/>
            <a:ext cx="1627162" cy="116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39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93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Applications</a:t>
            </a:r>
            <a:endParaRPr lang="en-SG" dirty="0"/>
          </a:p>
        </p:txBody>
      </p:sp>
      <p:grpSp>
        <p:nvGrpSpPr>
          <p:cNvPr id="4" name="Group 3"/>
          <p:cNvGrpSpPr/>
          <p:nvPr/>
        </p:nvGrpSpPr>
        <p:grpSpPr>
          <a:xfrm>
            <a:off x="1041701" y="1001897"/>
            <a:ext cx="7077244" cy="5355603"/>
            <a:chOff x="6451720" y="2242647"/>
            <a:chExt cx="2720527" cy="1951573"/>
          </a:xfrm>
        </p:grpSpPr>
        <p:sp>
          <p:nvSpPr>
            <p:cNvPr id="5" name="Rectangle 4"/>
            <p:cNvSpPr/>
            <p:nvPr/>
          </p:nvSpPr>
          <p:spPr>
            <a:xfrm>
              <a:off x="6451720" y="2242647"/>
              <a:ext cx="2720527" cy="1951573"/>
            </a:xfrm>
            <a:prstGeom prst="rect">
              <a:avLst/>
            </a:prstGeom>
            <a:solidFill>
              <a:schemeClr val="accent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grpSp>
          <p:nvGrpSpPr>
            <p:cNvPr id="6" name="Group 134"/>
            <p:cNvGrpSpPr>
              <a:grpSpLocks/>
            </p:cNvGrpSpPr>
            <p:nvPr/>
          </p:nvGrpSpPr>
          <p:grpSpPr bwMode="auto">
            <a:xfrm>
              <a:off x="6520470" y="2278675"/>
              <a:ext cx="1062035" cy="844709"/>
              <a:chOff x="1828800" y="152400"/>
              <a:chExt cx="1353594" cy="1097280"/>
            </a:xfrm>
          </p:grpSpPr>
          <p:pic>
            <p:nvPicPr>
              <p:cNvPr id="17" name="Picture 223" descr="TrajFight.jpg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829128" y="152147"/>
                <a:ext cx="1353266" cy="109793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" name="Freeform 17"/>
              <p:cNvSpPr/>
              <p:nvPr/>
            </p:nvSpPr>
            <p:spPr>
              <a:xfrm rot="12464115" flipV="1">
                <a:off x="2129854" y="738698"/>
                <a:ext cx="238744" cy="45594"/>
              </a:xfrm>
              <a:custGeom>
                <a:avLst/>
                <a:gdLst>
                  <a:gd name="connsiteX0" fmla="*/ 0 w 127635"/>
                  <a:gd name="connsiteY0" fmla="*/ 9525 h 32067"/>
                  <a:gd name="connsiteX1" fmla="*/ 49530 w 127635"/>
                  <a:gd name="connsiteY1" fmla="*/ 30480 h 32067"/>
                  <a:gd name="connsiteX2" fmla="*/ 91440 w 127635"/>
                  <a:gd name="connsiteY2" fmla="*/ 19050 h 32067"/>
                  <a:gd name="connsiteX3" fmla="*/ 127635 w 127635"/>
                  <a:gd name="connsiteY3" fmla="*/ 0 h 3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635" h="32067">
                    <a:moveTo>
                      <a:pt x="0" y="9525"/>
                    </a:moveTo>
                    <a:cubicBezTo>
                      <a:pt x="17145" y="19209"/>
                      <a:pt x="34290" y="28893"/>
                      <a:pt x="49530" y="30480"/>
                    </a:cubicBezTo>
                    <a:cubicBezTo>
                      <a:pt x="64770" y="32067"/>
                      <a:pt x="78423" y="24130"/>
                      <a:pt x="91440" y="19050"/>
                    </a:cubicBezTo>
                    <a:cubicBezTo>
                      <a:pt x="104457" y="13970"/>
                      <a:pt x="116046" y="6985"/>
                      <a:pt x="127635" y="0"/>
                    </a:cubicBezTo>
                  </a:path>
                </a:pathLst>
              </a:custGeom>
              <a:ln w="19050">
                <a:solidFill>
                  <a:srgbClr val="FFFF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9" name="Freeform 18"/>
              <p:cNvSpPr/>
              <p:nvPr/>
            </p:nvSpPr>
            <p:spPr>
              <a:xfrm rot="534919" flipV="1">
                <a:off x="2442058" y="638886"/>
                <a:ext cx="228414" cy="65309"/>
              </a:xfrm>
              <a:custGeom>
                <a:avLst/>
                <a:gdLst>
                  <a:gd name="connsiteX0" fmla="*/ 0 w 127635"/>
                  <a:gd name="connsiteY0" fmla="*/ 9525 h 32067"/>
                  <a:gd name="connsiteX1" fmla="*/ 49530 w 127635"/>
                  <a:gd name="connsiteY1" fmla="*/ 30480 h 32067"/>
                  <a:gd name="connsiteX2" fmla="*/ 91440 w 127635"/>
                  <a:gd name="connsiteY2" fmla="*/ 19050 h 32067"/>
                  <a:gd name="connsiteX3" fmla="*/ 127635 w 127635"/>
                  <a:gd name="connsiteY3" fmla="*/ 0 h 3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635" h="32067">
                    <a:moveTo>
                      <a:pt x="0" y="9525"/>
                    </a:moveTo>
                    <a:cubicBezTo>
                      <a:pt x="17145" y="19209"/>
                      <a:pt x="34290" y="28893"/>
                      <a:pt x="49530" y="30480"/>
                    </a:cubicBezTo>
                    <a:cubicBezTo>
                      <a:pt x="64770" y="32067"/>
                      <a:pt x="78423" y="24130"/>
                      <a:pt x="91440" y="19050"/>
                    </a:cubicBezTo>
                    <a:cubicBezTo>
                      <a:pt x="104457" y="13970"/>
                      <a:pt x="116046" y="6985"/>
                      <a:pt x="127635" y="0"/>
                    </a:cubicBezTo>
                  </a:path>
                </a:pathLst>
              </a:custGeom>
              <a:ln w="19050">
                <a:solidFill>
                  <a:srgbClr val="FFFF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 rot="11904346">
                <a:off x="2442058" y="712821"/>
                <a:ext cx="174467" cy="45593"/>
              </a:xfrm>
              <a:custGeom>
                <a:avLst/>
                <a:gdLst>
                  <a:gd name="connsiteX0" fmla="*/ 0 w 127635"/>
                  <a:gd name="connsiteY0" fmla="*/ 9525 h 32067"/>
                  <a:gd name="connsiteX1" fmla="*/ 49530 w 127635"/>
                  <a:gd name="connsiteY1" fmla="*/ 30480 h 32067"/>
                  <a:gd name="connsiteX2" fmla="*/ 91440 w 127635"/>
                  <a:gd name="connsiteY2" fmla="*/ 19050 h 32067"/>
                  <a:gd name="connsiteX3" fmla="*/ 127635 w 127635"/>
                  <a:gd name="connsiteY3" fmla="*/ 0 h 3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635" h="32067">
                    <a:moveTo>
                      <a:pt x="0" y="9525"/>
                    </a:moveTo>
                    <a:cubicBezTo>
                      <a:pt x="17145" y="19209"/>
                      <a:pt x="34290" y="28893"/>
                      <a:pt x="49530" y="30480"/>
                    </a:cubicBezTo>
                    <a:cubicBezTo>
                      <a:pt x="64770" y="32067"/>
                      <a:pt x="78423" y="24130"/>
                      <a:pt x="91440" y="19050"/>
                    </a:cubicBezTo>
                    <a:cubicBezTo>
                      <a:pt x="104457" y="13970"/>
                      <a:pt x="116046" y="6985"/>
                      <a:pt x="127635" y="0"/>
                    </a:cubicBezTo>
                  </a:path>
                </a:pathLst>
              </a:custGeom>
              <a:ln w="19050">
                <a:solidFill>
                  <a:srgbClr val="FFFF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1" name="Freeform 20"/>
              <p:cNvSpPr/>
              <p:nvPr/>
            </p:nvSpPr>
            <p:spPr>
              <a:xfrm rot="2675881" flipV="1">
                <a:off x="2267591" y="686943"/>
                <a:ext cx="238744" cy="45594"/>
              </a:xfrm>
              <a:custGeom>
                <a:avLst/>
                <a:gdLst>
                  <a:gd name="connsiteX0" fmla="*/ 0 w 127635"/>
                  <a:gd name="connsiteY0" fmla="*/ 9525 h 32067"/>
                  <a:gd name="connsiteX1" fmla="*/ 49530 w 127635"/>
                  <a:gd name="connsiteY1" fmla="*/ 30480 h 32067"/>
                  <a:gd name="connsiteX2" fmla="*/ 91440 w 127635"/>
                  <a:gd name="connsiteY2" fmla="*/ 19050 h 32067"/>
                  <a:gd name="connsiteX3" fmla="*/ 127635 w 127635"/>
                  <a:gd name="connsiteY3" fmla="*/ 0 h 3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635" h="32067">
                    <a:moveTo>
                      <a:pt x="0" y="9525"/>
                    </a:moveTo>
                    <a:cubicBezTo>
                      <a:pt x="17145" y="19209"/>
                      <a:pt x="34290" y="28893"/>
                      <a:pt x="49530" y="30480"/>
                    </a:cubicBezTo>
                    <a:cubicBezTo>
                      <a:pt x="64770" y="32067"/>
                      <a:pt x="78423" y="24130"/>
                      <a:pt x="91440" y="19050"/>
                    </a:cubicBezTo>
                    <a:cubicBezTo>
                      <a:pt x="104457" y="13970"/>
                      <a:pt x="116046" y="6985"/>
                      <a:pt x="127635" y="0"/>
                    </a:cubicBezTo>
                  </a:path>
                </a:pathLst>
              </a:custGeom>
              <a:ln w="19050">
                <a:solidFill>
                  <a:srgbClr val="FFFF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2" name="Freeform 21"/>
              <p:cNvSpPr/>
              <p:nvPr/>
            </p:nvSpPr>
            <p:spPr>
              <a:xfrm rot="1938709" flipV="1">
                <a:off x="2126410" y="593292"/>
                <a:ext cx="238744" cy="46825"/>
              </a:xfrm>
              <a:custGeom>
                <a:avLst/>
                <a:gdLst>
                  <a:gd name="connsiteX0" fmla="*/ 0 w 127635"/>
                  <a:gd name="connsiteY0" fmla="*/ 9525 h 32067"/>
                  <a:gd name="connsiteX1" fmla="*/ 49530 w 127635"/>
                  <a:gd name="connsiteY1" fmla="*/ 30480 h 32067"/>
                  <a:gd name="connsiteX2" fmla="*/ 91440 w 127635"/>
                  <a:gd name="connsiteY2" fmla="*/ 19050 h 32067"/>
                  <a:gd name="connsiteX3" fmla="*/ 127635 w 127635"/>
                  <a:gd name="connsiteY3" fmla="*/ 0 h 3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635" h="32067">
                    <a:moveTo>
                      <a:pt x="0" y="9525"/>
                    </a:moveTo>
                    <a:cubicBezTo>
                      <a:pt x="17145" y="19209"/>
                      <a:pt x="34290" y="28893"/>
                      <a:pt x="49530" y="30480"/>
                    </a:cubicBezTo>
                    <a:cubicBezTo>
                      <a:pt x="64770" y="32067"/>
                      <a:pt x="78423" y="24130"/>
                      <a:pt x="91440" y="19050"/>
                    </a:cubicBezTo>
                    <a:cubicBezTo>
                      <a:pt x="104457" y="13970"/>
                      <a:pt x="116046" y="6985"/>
                      <a:pt x="127635" y="0"/>
                    </a:cubicBezTo>
                  </a:path>
                </a:pathLst>
              </a:custGeom>
              <a:ln w="19050">
                <a:solidFill>
                  <a:srgbClr val="FFFF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pic>
          <p:nvPicPr>
            <p:cNvPr id="7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0656" y="3133911"/>
              <a:ext cx="1277368" cy="851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0727" y="3144171"/>
              <a:ext cx="1281028" cy="831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" descr="C:\Users\bingbing.ni\Desktop\gray-003444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7530" y="2273855"/>
              <a:ext cx="1477441" cy="831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240947" y="4009574"/>
              <a:ext cx="1534767" cy="134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Crowd Behavior/Event Analysis</a:t>
              </a:r>
              <a:endParaRPr lang="en-S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09281" y="2810253"/>
              <a:ext cx="429380" cy="123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F</a:t>
              </a:r>
              <a:r>
                <a:rPr lang="en-US" sz="1600" dirty="0" smtClean="0">
                  <a:solidFill>
                    <a:schemeClr val="bg1"/>
                  </a:solidFill>
                </a:rPr>
                <a:t>ighting</a:t>
              </a:r>
              <a:endParaRPr lang="en-SG" sz="16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86343" y="3743454"/>
              <a:ext cx="354604" cy="123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R</a:t>
              </a:r>
              <a:r>
                <a:rPr lang="en-US" sz="1600" dirty="0" smtClean="0">
                  <a:solidFill>
                    <a:schemeClr val="bg1"/>
                  </a:solidFill>
                </a:rPr>
                <a:t>iot</a:t>
              </a:r>
              <a:endParaRPr lang="en-SG" sz="16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83793" y="3838073"/>
              <a:ext cx="816895" cy="123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Crowd congestion</a:t>
              </a:r>
              <a:endParaRPr lang="en-SG" sz="1600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998046" y="3439158"/>
              <a:ext cx="495702" cy="35793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951441" y="2692971"/>
              <a:ext cx="247851" cy="35793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20912" y="2852936"/>
              <a:ext cx="456856" cy="123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loitering</a:t>
              </a:r>
              <a:endParaRPr lang="en-SG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4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883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2"/>
          <p:cNvSpPr>
            <a:spLocks/>
          </p:cNvSpPr>
          <p:nvPr/>
        </p:nvSpPr>
        <p:spPr bwMode="auto">
          <a:xfrm>
            <a:off x="107504" y="5556"/>
            <a:ext cx="8856786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9144" rIns="0" bIns="9144" anchor="b"/>
          <a:lstStyle/>
          <a:p>
            <a:pPr algn="ctr" eaLnBrk="0" hangingPunct="0"/>
            <a:r>
              <a:rPr lang="en-US" altLang="zh-CN" sz="2800" dirty="0" smtClean="0">
                <a:latin typeface="+mj-lt"/>
              </a:rPr>
              <a:t>How Does the Kinect Depth Camera Work?</a:t>
            </a:r>
            <a:endParaRPr lang="en-US" altLang="zh-CN" sz="2800" dirty="0"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198" y="3826171"/>
            <a:ext cx="1567151" cy="89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649" y="4651751"/>
            <a:ext cx="2486496" cy="220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483" y="3826171"/>
            <a:ext cx="761529" cy="829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C:\Users\bingbing.ni\working\Presentations\Microsoft_Kinect_Depth_Camera_thum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394" y="5174939"/>
            <a:ext cx="1627162" cy="116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4" y="1362075"/>
            <a:ext cx="280035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549" y="1298951"/>
            <a:ext cx="3767066" cy="235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49194" y="3296265"/>
            <a:ext cx="28963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SG" dirty="0"/>
          </a:p>
          <a:p>
            <a:r>
              <a:rPr lang="fr-FR" dirty="0" err="1"/>
              <a:t>Shpunt</a:t>
            </a:r>
            <a:r>
              <a:rPr lang="fr-FR" dirty="0"/>
              <a:t> et al, </a:t>
            </a:r>
            <a:r>
              <a:rPr lang="fr-FR" dirty="0" err="1"/>
              <a:t>PrimeSense</a:t>
            </a:r>
            <a:r>
              <a:rPr lang="fr-FR" dirty="0"/>
              <a:t> patent application </a:t>
            </a:r>
          </a:p>
          <a:p>
            <a:r>
              <a:rPr lang="en-SG" dirty="0"/>
              <a:t>US 2008/0106746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44594" y="1829594"/>
            <a:ext cx="1419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Projected </a:t>
            </a:r>
            <a:endParaRPr lang="en-SG" b="1" dirty="0"/>
          </a:p>
          <a:p>
            <a:r>
              <a:rPr lang="en-SG" b="1" dirty="0"/>
              <a:t>speckle pattern </a:t>
            </a:r>
          </a:p>
        </p:txBody>
      </p:sp>
      <p:sp>
        <p:nvSpPr>
          <p:cNvPr id="11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40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999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2"/>
          <p:cNvSpPr>
            <a:spLocks/>
          </p:cNvSpPr>
          <p:nvPr/>
        </p:nvSpPr>
        <p:spPr bwMode="auto">
          <a:xfrm>
            <a:off x="107504" y="5556"/>
            <a:ext cx="8856786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9144" rIns="0" bIns="9144" anchor="b"/>
          <a:lstStyle/>
          <a:p>
            <a:pPr algn="ctr" eaLnBrk="0" hangingPunct="0"/>
            <a:r>
              <a:rPr lang="en-US" altLang="zh-CN" sz="2800" dirty="0" smtClean="0">
                <a:latin typeface="+mj-lt"/>
              </a:rPr>
              <a:t>How Does the Kinect Depth Camera Work? (Cont’d)</a:t>
            </a:r>
            <a:endParaRPr lang="en-US" altLang="zh-CN" sz="2800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794" y="1253445"/>
            <a:ext cx="5867400" cy="457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C:\Users\bingbing.ni\working\Presentations\Microsoft_Kinect_Depth_Camera_thum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394" y="5563394"/>
            <a:ext cx="1627162" cy="116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41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527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19" y="229394"/>
            <a:ext cx="7773750" cy="46275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S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794" y="915194"/>
            <a:ext cx="7391400" cy="5715000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solidFill>
                  <a:srgbClr val="00B0F0"/>
                </a:solidFill>
              </a:rPr>
              <a:t>PART I</a:t>
            </a:r>
            <a:r>
              <a:rPr lang="en-US" sz="2800" dirty="0" smtClean="0">
                <a:solidFill>
                  <a:schemeClr val="tx1"/>
                </a:solidFill>
              </a:rPr>
              <a:t> RGB based Action Recognition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Features for Action Representation </a:t>
            </a: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Shape and Pose</a:t>
            </a: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Motion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Action Recognition Framework</a:t>
            </a: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“Parts” + “Matching”</a:t>
            </a: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“Pooling” + </a:t>
            </a:r>
            <a:r>
              <a:rPr lang="en-US" sz="2000" dirty="0">
                <a:solidFill>
                  <a:schemeClr val="tx1"/>
                </a:solidFill>
              </a:rPr>
              <a:t>“Classifier”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Mid-level Approaches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rgbClr val="00B0F0"/>
                </a:solidFill>
              </a:rPr>
              <a:t>PART </a:t>
            </a:r>
            <a:r>
              <a:rPr lang="en-US" sz="2800" b="1" dirty="0" smtClean="0">
                <a:solidFill>
                  <a:srgbClr val="00B0F0"/>
                </a:solidFill>
              </a:rPr>
              <a:t>II </a:t>
            </a:r>
            <a:r>
              <a:rPr lang="en-US" sz="2800" dirty="0" smtClean="0">
                <a:solidFill>
                  <a:schemeClr val="tx1"/>
                </a:solidFill>
              </a:rPr>
              <a:t>RGB-Depth based Action Recognition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Introduction to Depth Sensor (Kinect)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 smtClean="0">
                <a:solidFill>
                  <a:srgbClr val="FF0000"/>
                </a:solidFill>
              </a:rPr>
              <a:t> RGB-Depth Features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RGB-Depth Context 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</a:rPr>
              <a:t>Conclusions and More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42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16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194" y="428189"/>
            <a:ext cx="7897766" cy="410805"/>
          </a:xfrm>
        </p:spPr>
        <p:txBody>
          <a:bodyPr/>
          <a:lstStyle/>
          <a:p>
            <a:r>
              <a:rPr lang="en-US" dirty="0"/>
              <a:t>RGB-Depth Feature: Skeleton Joints from Kinect</a:t>
            </a:r>
            <a:endParaRPr lang="en-SG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60897" y="991394"/>
            <a:ext cx="8250497" cy="828278"/>
          </a:xfrm>
          <a:prstGeom prst="rect">
            <a:avLst/>
          </a:prstGeom>
        </p:spPr>
        <p:txBody>
          <a:bodyPr vert="horz" lIns="91410" tIns="45705" rIns="91410" bIns="45705" rtlCol="0">
            <a:noAutofit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Can directly get real-time 3D body joints from Kinect by random forest algorithm</a:t>
            </a:r>
            <a:endParaRPr lang="en-US" sz="22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 smtClean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4" y="1951799"/>
            <a:ext cx="4495801" cy="169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38" y="1861585"/>
            <a:ext cx="4178856" cy="1720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592" y="4344194"/>
            <a:ext cx="747743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右箭头 62"/>
          <p:cNvSpPr/>
          <p:nvPr/>
        </p:nvSpPr>
        <p:spPr>
          <a:xfrm rot="5400000">
            <a:off x="6301985" y="3753502"/>
            <a:ext cx="480636" cy="433819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右箭头 62"/>
          <p:cNvSpPr/>
          <p:nvPr/>
        </p:nvSpPr>
        <p:spPr>
          <a:xfrm>
            <a:off x="4912421" y="2570811"/>
            <a:ext cx="339952" cy="457200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TextBox 4"/>
          <p:cNvSpPr txBox="1"/>
          <p:nvPr/>
        </p:nvSpPr>
        <p:spPr>
          <a:xfrm>
            <a:off x="3612104" y="6401594"/>
            <a:ext cx="2600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Shotton</a:t>
            </a:r>
            <a:r>
              <a:rPr lang="en-US" dirty="0" smtClean="0"/>
              <a:t> et al. 2012]</a:t>
            </a:r>
            <a:endParaRPr lang="en-SG" dirty="0"/>
          </a:p>
        </p:txBody>
      </p:sp>
      <p:sp>
        <p:nvSpPr>
          <p:cNvPr id="10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43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557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394" y="504389"/>
            <a:ext cx="7744572" cy="410805"/>
          </a:xfrm>
        </p:spPr>
        <p:txBody>
          <a:bodyPr/>
          <a:lstStyle/>
          <a:p>
            <a:r>
              <a:rPr lang="en-US" dirty="0"/>
              <a:t>RGB-Depth Feature: </a:t>
            </a:r>
            <a:r>
              <a:rPr lang="en-US" dirty="0" smtClean="0"/>
              <a:t>Skeleton Joints </a:t>
            </a:r>
            <a:r>
              <a:rPr lang="en-US" dirty="0"/>
              <a:t>from Kinect</a:t>
            </a:r>
            <a:endParaRPr lang="en-SG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3" y="1452335"/>
            <a:ext cx="8916195" cy="350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60897" y="5192316"/>
            <a:ext cx="8250497" cy="828278"/>
          </a:xfrm>
          <a:prstGeom prst="rect">
            <a:avLst/>
          </a:prstGeom>
        </p:spPr>
        <p:txBody>
          <a:bodyPr vert="horz" lIns="91410" tIns="45705" rIns="91410" bIns="45705" rtlCol="0">
            <a:noAutofit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Use skeleton joints output by Kinect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Maximum-entropy Markov models</a:t>
            </a:r>
            <a:endParaRPr lang="en-US" sz="22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39394" y="6354493"/>
            <a:ext cx="1981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[Sung et al. 2012]</a:t>
            </a:r>
            <a:endParaRPr lang="en-SG" dirty="0"/>
          </a:p>
        </p:txBody>
      </p:sp>
      <p:sp>
        <p:nvSpPr>
          <p:cNvPr id="6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44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657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94" y="378115"/>
            <a:ext cx="8784690" cy="410805"/>
          </a:xfrm>
        </p:spPr>
        <p:txBody>
          <a:bodyPr/>
          <a:lstStyle/>
          <a:p>
            <a:r>
              <a:rPr lang="en-US" dirty="0"/>
              <a:t>RGB-Depth Feature: Skeleton Joints from Kinect</a:t>
            </a:r>
            <a:endParaRPr lang="en-SG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555" y="838994"/>
            <a:ext cx="4626439" cy="505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31" y="2134394"/>
            <a:ext cx="2136022" cy="140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60897" y="5563394"/>
            <a:ext cx="8250497" cy="828278"/>
          </a:xfrm>
          <a:prstGeom prst="rect">
            <a:avLst/>
          </a:prstGeom>
        </p:spPr>
        <p:txBody>
          <a:bodyPr vert="horz" lIns="91410" tIns="45705" rIns="91410" bIns="45705" rtlCol="0">
            <a:noAutofit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Use skeleton joints output by Kinect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Extract motion features around each joints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Mine informative group of joints for action recognition</a:t>
            </a: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131" y="1524794"/>
            <a:ext cx="1905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[Wang et al. 2012]</a:t>
            </a:r>
            <a:endParaRPr lang="en-SG" dirty="0"/>
          </a:p>
        </p:txBody>
      </p:sp>
      <p:sp>
        <p:nvSpPr>
          <p:cNvPr id="8" name="Right Arrow 7"/>
          <p:cNvSpPr/>
          <p:nvPr/>
        </p:nvSpPr>
        <p:spPr>
          <a:xfrm>
            <a:off x="2972594" y="2718327"/>
            <a:ext cx="236915" cy="533400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TextBox 2"/>
          <p:cNvSpPr txBox="1"/>
          <p:nvPr/>
        </p:nvSpPr>
        <p:spPr>
          <a:xfrm>
            <a:off x="838994" y="358219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epth map</a:t>
            </a:r>
            <a:endParaRPr lang="en-SG" dirty="0"/>
          </a:p>
        </p:txBody>
      </p:sp>
      <p:sp>
        <p:nvSpPr>
          <p:cNvPr id="9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45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92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794" y="428189"/>
            <a:ext cx="8582772" cy="410805"/>
          </a:xfrm>
        </p:spPr>
        <p:txBody>
          <a:bodyPr/>
          <a:lstStyle/>
          <a:p>
            <a:r>
              <a:rPr lang="en-US" dirty="0"/>
              <a:t>RGB-Depth Feature: </a:t>
            </a:r>
            <a:r>
              <a:rPr lang="en-US" dirty="0" smtClean="0"/>
              <a:t>Skeleton Joints from Kinect</a:t>
            </a:r>
            <a:endParaRPr lang="en-SG" dirty="0"/>
          </a:p>
        </p:txBody>
      </p:sp>
      <p:pic>
        <p:nvPicPr>
          <p:cNvPr id="5122" name="Picture 2" descr="C:\Users\Bingbing\Desktop\kinect-skeletons_odopo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594" y="1372394"/>
            <a:ext cx="4800600" cy="355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0394" y="5106194"/>
            <a:ext cx="85351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Kinect skeleton estimation algorithm easily fails due to occlusion and background clutter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May use raw depth map for extracting action features</a:t>
            </a:r>
            <a:endParaRPr lang="en-SG" sz="2200" dirty="0"/>
          </a:p>
        </p:txBody>
      </p:sp>
      <p:sp>
        <p:nvSpPr>
          <p:cNvPr id="6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46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829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822" y="381794"/>
            <a:ext cx="6592105" cy="410805"/>
          </a:xfrm>
        </p:spPr>
        <p:txBody>
          <a:bodyPr/>
          <a:lstStyle/>
          <a:p>
            <a:r>
              <a:rPr lang="en-US" dirty="0" smtClean="0"/>
              <a:t>RGB-Depth Feature: Bag of 3D Points</a:t>
            </a:r>
            <a:endParaRPr lang="en-SG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4" y="838994"/>
            <a:ext cx="5953919" cy="48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794" y="1981994"/>
            <a:ext cx="1219200" cy="29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60897" y="5649516"/>
            <a:ext cx="8250497" cy="828278"/>
          </a:xfrm>
          <a:prstGeom prst="rect">
            <a:avLst/>
          </a:prstGeom>
        </p:spPr>
        <p:txBody>
          <a:bodyPr vert="horz" lIns="91410" tIns="45705" rIns="91410" bIns="45705" rtlCol="0">
            <a:noAutofit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Sample 3D points from RGB-Depth image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Calculate bag-of-3D-points representation for action recognition</a:t>
            </a: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 smtClean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8394" y="649025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[</a:t>
            </a:r>
            <a:r>
              <a:rPr lang="en-SG" dirty="0" smtClean="0"/>
              <a:t>Li et al. 2010</a:t>
            </a:r>
            <a:r>
              <a:rPr lang="en-US" dirty="0" smtClean="0"/>
              <a:t>]</a:t>
            </a:r>
            <a:endParaRPr lang="en-SG" dirty="0"/>
          </a:p>
        </p:txBody>
      </p:sp>
      <p:sp>
        <p:nvSpPr>
          <p:cNvPr id="8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47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007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222" y="351989"/>
            <a:ext cx="8125572" cy="410805"/>
          </a:xfrm>
        </p:spPr>
        <p:txBody>
          <a:bodyPr/>
          <a:lstStyle/>
          <a:p>
            <a:r>
              <a:rPr lang="en-US" altLang="zh-CN" dirty="0"/>
              <a:t>RGB-Depth Feature: </a:t>
            </a:r>
            <a:r>
              <a:rPr lang="en-SG" dirty="0" smtClean="0"/>
              <a:t>Depth Cuboid Features</a:t>
            </a:r>
            <a:endParaRPr lang="en-S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4" y="2515394"/>
            <a:ext cx="8332501" cy="307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194" y="762794"/>
            <a:ext cx="31432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49194" y="1677194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depth interest point extraction</a:t>
            </a:r>
            <a:endParaRPr lang="en-SG" dirty="0"/>
          </a:p>
        </p:txBody>
      </p:sp>
      <p:sp>
        <p:nvSpPr>
          <p:cNvPr id="7" name="Right Arrow 6"/>
          <p:cNvSpPr/>
          <p:nvPr/>
        </p:nvSpPr>
        <p:spPr>
          <a:xfrm rot="5400000">
            <a:off x="4260381" y="2888781"/>
            <a:ext cx="447675" cy="481950"/>
          </a:xfrm>
          <a:prstGeom prst="rightArrow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TextBox 7"/>
          <p:cNvSpPr txBox="1"/>
          <p:nvPr/>
        </p:nvSpPr>
        <p:spPr>
          <a:xfrm>
            <a:off x="1620044" y="5575294"/>
            <a:ext cx="621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depth cuboid similarity feature descriptor (DCSF) </a:t>
            </a:r>
            <a:endParaRPr lang="en-SG" dirty="0"/>
          </a:p>
        </p:txBody>
      </p:sp>
      <p:sp>
        <p:nvSpPr>
          <p:cNvPr id="5" name="TextBox 4"/>
          <p:cNvSpPr txBox="1"/>
          <p:nvPr/>
        </p:nvSpPr>
        <p:spPr>
          <a:xfrm>
            <a:off x="686594" y="6096794"/>
            <a:ext cx="7772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Bag of depth cuboid features for action representation</a:t>
            </a:r>
            <a:endParaRPr lang="en-SG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3429397" y="6490256"/>
            <a:ext cx="2591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[Xia and Aggarwal 2013]</a:t>
            </a:r>
            <a:endParaRPr lang="en-SG" dirty="0"/>
          </a:p>
        </p:txBody>
      </p:sp>
      <p:sp>
        <p:nvSpPr>
          <p:cNvPr id="11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48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996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Bingbing\Desktop\New Bitmap Image (2)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3277394"/>
            <a:ext cx="7666831" cy="121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itle 42"/>
          <p:cNvSpPr>
            <a:spLocks noGrp="1"/>
          </p:cNvSpPr>
          <p:nvPr>
            <p:ph type="ctrTitle"/>
          </p:nvPr>
        </p:nvSpPr>
        <p:spPr>
          <a:xfrm>
            <a:off x="820758" y="534194"/>
            <a:ext cx="7773750" cy="530357"/>
          </a:xfrm>
        </p:spPr>
        <p:txBody>
          <a:bodyPr/>
          <a:lstStyle/>
          <a:p>
            <a:r>
              <a:rPr lang="en-US" altLang="zh-CN" dirty="0" smtClean="0"/>
              <a:t>RGB-Depth Feature: </a:t>
            </a:r>
            <a:r>
              <a:rPr lang="en-US" altLang="zh-CN" dirty="0" smtClean="0">
                <a:solidFill>
                  <a:srgbClr val="FF0000"/>
                </a:solidFill>
              </a:rPr>
              <a:t>3DMHIs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457280" y="1176595"/>
            <a:ext cx="8763714" cy="3548599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Depth-Induced Motion History Images (DMHIs)</a:t>
            </a:r>
          </a:p>
          <a:p>
            <a:pPr lvl="1" algn="l"/>
            <a:r>
              <a:rPr lang="en-US" sz="2200" dirty="0" smtClean="0">
                <a:solidFill>
                  <a:schemeClr val="tx1"/>
                </a:solidFill>
              </a:rPr>
              <a:t>Similarly to [</a:t>
            </a:r>
            <a:r>
              <a:rPr lang="en-SG" sz="2200" dirty="0" err="1">
                <a:solidFill>
                  <a:schemeClr val="tx1"/>
                </a:solidFill>
              </a:rPr>
              <a:t>Bobick</a:t>
            </a:r>
            <a:r>
              <a:rPr lang="en-SG" sz="2200" dirty="0">
                <a:solidFill>
                  <a:schemeClr val="tx1"/>
                </a:solidFill>
              </a:rPr>
              <a:t> and Davis 2001</a:t>
            </a:r>
            <a:r>
              <a:rPr lang="en-US" sz="2200" dirty="0" smtClean="0">
                <a:solidFill>
                  <a:schemeClr val="tx1"/>
                </a:solidFill>
              </a:rPr>
              <a:t>]</a:t>
            </a:r>
            <a:r>
              <a:rPr lang="en-SG" sz="2200" dirty="0" smtClean="0">
                <a:solidFill>
                  <a:schemeClr val="tx1"/>
                </a:solidFill>
              </a:rPr>
              <a:t>, </a:t>
            </a:r>
            <a:r>
              <a:rPr lang="en-SG" sz="2200" dirty="0">
                <a:solidFill>
                  <a:schemeClr val="tx1"/>
                </a:solidFill>
              </a:rPr>
              <a:t>each pixel intensity is a function of </a:t>
            </a:r>
            <a:r>
              <a:rPr lang="en-SG" sz="2200" dirty="0" smtClean="0">
                <a:solidFill>
                  <a:schemeClr val="tx1"/>
                </a:solidFill>
              </a:rPr>
              <a:t>the </a:t>
            </a:r>
            <a:r>
              <a:rPr lang="en-SG" sz="2200" b="1" dirty="0">
                <a:solidFill>
                  <a:schemeClr val="tx1"/>
                </a:solidFill>
              </a:rPr>
              <a:t>motion recency </a:t>
            </a:r>
            <a:r>
              <a:rPr lang="en-SG" sz="2200" b="1" dirty="0" smtClean="0">
                <a:solidFill>
                  <a:schemeClr val="tx1"/>
                </a:solidFill>
              </a:rPr>
              <a:t>in the depth channel </a:t>
            </a:r>
            <a:r>
              <a:rPr lang="en-SG" sz="2200" dirty="0">
                <a:solidFill>
                  <a:schemeClr val="tx1"/>
                </a:solidFill>
              </a:rPr>
              <a:t>at that location, </a:t>
            </a:r>
            <a:endParaRPr lang="en-SG" sz="2200" dirty="0" smtClean="0">
              <a:solidFill>
                <a:schemeClr val="tx1"/>
              </a:solidFill>
            </a:endParaRPr>
          </a:p>
          <a:p>
            <a:pPr lvl="1" algn="l"/>
            <a:r>
              <a:rPr lang="en-SG" sz="2200" dirty="0" smtClean="0">
                <a:solidFill>
                  <a:schemeClr val="tx1"/>
                </a:solidFill>
              </a:rPr>
              <a:t>where </a:t>
            </a:r>
            <a:r>
              <a:rPr lang="en-SG" sz="2200" dirty="0">
                <a:solidFill>
                  <a:schemeClr val="tx1"/>
                </a:solidFill>
              </a:rPr>
              <a:t>brighter value </a:t>
            </a:r>
            <a:r>
              <a:rPr lang="en-SG" sz="2200" dirty="0" smtClean="0">
                <a:solidFill>
                  <a:schemeClr val="tx1"/>
                </a:solidFill>
              </a:rPr>
              <a:t>corresponds </a:t>
            </a:r>
            <a:r>
              <a:rPr lang="en-SG" sz="2200" dirty="0">
                <a:solidFill>
                  <a:schemeClr val="tx1"/>
                </a:solidFill>
              </a:rPr>
              <a:t>to more recent </a:t>
            </a:r>
            <a:r>
              <a:rPr lang="en-SG" sz="2200" dirty="0" smtClean="0">
                <a:solidFill>
                  <a:schemeClr val="tx1"/>
                </a:solidFill>
              </a:rPr>
              <a:t>motion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Forward/backward </a:t>
            </a:r>
            <a:r>
              <a:rPr lang="en-US" sz="2200" dirty="0" smtClean="0">
                <a:solidFill>
                  <a:schemeClr val="tx1"/>
                </a:solidFill>
              </a:rPr>
              <a:t>movement in depth channel</a:t>
            </a:r>
          </a:p>
          <a:p>
            <a:pPr lvl="1" algn="l"/>
            <a:r>
              <a:rPr lang="en-US" sz="2200" dirty="0" smtClean="0">
                <a:solidFill>
                  <a:schemeClr val="tx1"/>
                </a:solidFill>
              </a:rPr>
              <a:t>Forward/backward </a:t>
            </a:r>
            <a:r>
              <a:rPr lang="en-US" sz="2200" dirty="0" smtClean="0">
                <a:solidFill>
                  <a:schemeClr val="tx1"/>
                </a:solidFill>
              </a:rPr>
              <a:t>motion history images – </a:t>
            </a:r>
            <a:r>
              <a:rPr lang="en-US" sz="2200" b="1" dirty="0" err="1" smtClean="0">
                <a:solidFill>
                  <a:schemeClr val="tx1"/>
                </a:solidFill>
              </a:rPr>
              <a:t>fDMHIs</a:t>
            </a:r>
            <a:r>
              <a:rPr lang="en-US" sz="2200" b="1" dirty="0" smtClean="0">
                <a:solidFill>
                  <a:schemeClr val="tx1"/>
                </a:solidFill>
              </a:rPr>
              <a:t>,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bDMHIs</a:t>
            </a:r>
            <a:endParaRPr lang="en-SG" sz="2200" b="1" dirty="0">
              <a:solidFill>
                <a:schemeClr val="tx1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57994" y="3810794"/>
            <a:ext cx="8763714" cy="1752600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82194" y="6353699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[Ni et al. 2011]</a:t>
            </a:r>
            <a:endParaRPr lang="en-SG" dirty="0"/>
          </a:p>
        </p:txBody>
      </p:sp>
      <p:sp>
        <p:nvSpPr>
          <p:cNvPr id="7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49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594" y="4471054"/>
            <a:ext cx="5943600" cy="1882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53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Applications</a:t>
            </a:r>
            <a:endParaRPr lang="en-S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4" y="762794"/>
            <a:ext cx="7516019" cy="560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08931" y="6337062"/>
            <a:ext cx="4073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Unconstrained video search and retrieval</a:t>
            </a:r>
            <a:endParaRPr lang="en-S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5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351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42"/>
          <p:cNvSpPr>
            <a:spLocks noGrp="1"/>
          </p:cNvSpPr>
          <p:nvPr>
            <p:ph type="ctrTitle"/>
          </p:nvPr>
        </p:nvSpPr>
        <p:spPr>
          <a:xfrm>
            <a:off x="820758" y="534194"/>
            <a:ext cx="7773750" cy="530357"/>
          </a:xfrm>
        </p:spPr>
        <p:txBody>
          <a:bodyPr/>
          <a:lstStyle/>
          <a:p>
            <a:r>
              <a:rPr lang="en-US" altLang="zh-CN" dirty="0" smtClean="0"/>
              <a:t>RGBD-</a:t>
            </a:r>
            <a:r>
              <a:rPr lang="en-US" altLang="zh-CN" dirty="0" err="1" smtClean="0"/>
              <a:t>HuDaAct</a:t>
            </a:r>
            <a:r>
              <a:rPr lang="en-US" altLang="zh-CN" dirty="0" smtClean="0"/>
              <a:t>: Database Statistics</a:t>
            </a:r>
            <a:endParaRPr lang="en-US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457280" y="1524794"/>
            <a:ext cx="8763714" cy="4953000"/>
          </a:xfrm>
          <a:prstGeom prst="rect">
            <a:avLst/>
          </a:prstGeom>
        </p:spPr>
        <p:txBody>
          <a:bodyPr vert="horz" lIns="91410" tIns="45705" rIns="91410" bIns="45705" rtlCol="0">
            <a:normAutofit fontScale="77500" lnSpcReduction="20000"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Activity Categories (12 + 1 neutral )</a:t>
            </a:r>
          </a:p>
          <a:p>
            <a:pPr marL="799952" lvl="1" indent="-342900" algn="l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12 activities: </a:t>
            </a:r>
            <a:r>
              <a:rPr lang="en-SG" i="1" dirty="0">
                <a:solidFill>
                  <a:schemeClr val="tx1"/>
                </a:solidFill>
              </a:rPr>
              <a:t>make a phone call</a:t>
            </a:r>
            <a:r>
              <a:rPr lang="en-SG" dirty="0">
                <a:solidFill>
                  <a:schemeClr val="tx1"/>
                </a:solidFill>
              </a:rPr>
              <a:t>, </a:t>
            </a:r>
            <a:r>
              <a:rPr lang="en-SG" i="1" dirty="0">
                <a:solidFill>
                  <a:schemeClr val="tx1"/>
                </a:solidFill>
              </a:rPr>
              <a:t>mop </a:t>
            </a:r>
            <a:r>
              <a:rPr lang="en-SG" i="1" dirty="0" smtClean="0">
                <a:solidFill>
                  <a:schemeClr val="tx1"/>
                </a:solidFill>
              </a:rPr>
              <a:t>the </a:t>
            </a:r>
            <a:r>
              <a:rPr lang="en-SG" sz="2800" i="1" dirty="0" smtClean="0">
                <a:solidFill>
                  <a:schemeClr val="tx1"/>
                </a:solidFill>
              </a:rPr>
              <a:t>floor</a:t>
            </a:r>
            <a:r>
              <a:rPr lang="en-SG" sz="2800" dirty="0">
                <a:solidFill>
                  <a:schemeClr val="tx1"/>
                </a:solidFill>
              </a:rPr>
              <a:t>, </a:t>
            </a:r>
            <a:r>
              <a:rPr lang="en-SG" sz="2800" i="1" dirty="0">
                <a:solidFill>
                  <a:schemeClr val="tx1"/>
                </a:solidFill>
              </a:rPr>
              <a:t>enter the room</a:t>
            </a:r>
            <a:r>
              <a:rPr lang="en-SG" sz="2800" dirty="0">
                <a:solidFill>
                  <a:schemeClr val="tx1"/>
                </a:solidFill>
              </a:rPr>
              <a:t>, </a:t>
            </a:r>
            <a:r>
              <a:rPr lang="en-SG" sz="2800" i="1" dirty="0">
                <a:solidFill>
                  <a:schemeClr val="tx1"/>
                </a:solidFill>
              </a:rPr>
              <a:t>exit the room</a:t>
            </a:r>
            <a:r>
              <a:rPr lang="en-SG" sz="2800" dirty="0">
                <a:solidFill>
                  <a:schemeClr val="tx1"/>
                </a:solidFill>
              </a:rPr>
              <a:t>, </a:t>
            </a:r>
            <a:r>
              <a:rPr lang="en-SG" sz="2800" i="1" dirty="0">
                <a:solidFill>
                  <a:schemeClr val="tx1"/>
                </a:solidFill>
              </a:rPr>
              <a:t>go to bed</a:t>
            </a:r>
            <a:r>
              <a:rPr lang="en-SG" sz="2800" dirty="0">
                <a:solidFill>
                  <a:schemeClr val="tx1"/>
                </a:solidFill>
              </a:rPr>
              <a:t>, </a:t>
            </a:r>
            <a:r>
              <a:rPr lang="en-SG" sz="2800" i="1" dirty="0">
                <a:solidFill>
                  <a:schemeClr val="tx1"/>
                </a:solidFill>
              </a:rPr>
              <a:t>get up</a:t>
            </a:r>
            <a:r>
              <a:rPr lang="en-SG" sz="2800" dirty="0">
                <a:solidFill>
                  <a:schemeClr val="tx1"/>
                </a:solidFill>
              </a:rPr>
              <a:t>, </a:t>
            </a:r>
            <a:r>
              <a:rPr lang="en-SG" sz="2800" i="1" dirty="0" smtClean="0">
                <a:solidFill>
                  <a:schemeClr val="tx1"/>
                </a:solidFill>
              </a:rPr>
              <a:t>eat meal</a:t>
            </a:r>
            <a:r>
              <a:rPr lang="en-SG" sz="2800" dirty="0">
                <a:solidFill>
                  <a:schemeClr val="tx1"/>
                </a:solidFill>
              </a:rPr>
              <a:t>, </a:t>
            </a:r>
            <a:r>
              <a:rPr lang="en-SG" sz="2800" i="1" dirty="0">
                <a:solidFill>
                  <a:schemeClr val="tx1"/>
                </a:solidFill>
              </a:rPr>
              <a:t>drink water</a:t>
            </a:r>
            <a:r>
              <a:rPr lang="en-SG" sz="2800" dirty="0">
                <a:solidFill>
                  <a:schemeClr val="tx1"/>
                </a:solidFill>
              </a:rPr>
              <a:t>, </a:t>
            </a:r>
            <a:r>
              <a:rPr lang="en-SG" sz="2800" i="1" dirty="0">
                <a:solidFill>
                  <a:schemeClr val="tx1"/>
                </a:solidFill>
              </a:rPr>
              <a:t>sit down</a:t>
            </a:r>
            <a:r>
              <a:rPr lang="en-SG" sz="2800" dirty="0">
                <a:solidFill>
                  <a:schemeClr val="tx1"/>
                </a:solidFill>
              </a:rPr>
              <a:t>, </a:t>
            </a:r>
            <a:r>
              <a:rPr lang="en-SG" sz="2800" i="1" dirty="0">
                <a:solidFill>
                  <a:schemeClr val="tx1"/>
                </a:solidFill>
              </a:rPr>
              <a:t>stand up</a:t>
            </a:r>
            <a:r>
              <a:rPr lang="en-SG" sz="2800" dirty="0">
                <a:solidFill>
                  <a:schemeClr val="tx1"/>
                </a:solidFill>
              </a:rPr>
              <a:t>, </a:t>
            </a:r>
            <a:r>
              <a:rPr lang="en-SG" sz="2800" i="1" dirty="0">
                <a:solidFill>
                  <a:schemeClr val="tx1"/>
                </a:solidFill>
              </a:rPr>
              <a:t>take off the </a:t>
            </a:r>
            <a:r>
              <a:rPr lang="en-SG" sz="2800" i="1" dirty="0" smtClean="0">
                <a:solidFill>
                  <a:schemeClr val="tx1"/>
                </a:solidFill>
              </a:rPr>
              <a:t>jacket</a:t>
            </a:r>
            <a:r>
              <a:rPr lang="en-SG" sz="2800" dirty="0" smtClean="0">
                <a:solidFill>
                  <a:schemeClr val="tx1"/>
                </a:solidFill>
              </a:rPr>
              <a:t> and </a:t>
            </a:r>
            <a:r>
              <a:rPr lang="en-SG" sz="2800" i="1" dirty="0">
                <a:solidFill>
                  <a:schemeClr val="tx1"/>
                </a:solidFill>
              </a:rPr>
              <a:t>put on the jacket</a:t>
            </a:r>
            <a:r>
              <a:rPr lang="en-SG" sz="2800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  <a:p>
            <a:pPr marL="914252" lvl="1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1 neutral activity: the subject is either doing nothing or is engaged in some other activity not defined above</a:t>
            </a:r>
          </a:p>
          <a:p>
            <a:pPr lvl="1" algn="l"/>
            <a:endParaRPr lang="en-US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Video Data</a:t>
            </a:r>
            <a:endParaRPr lang="en-US" sz="2800" dirty="0">
              <a:solidFill>
                <a:schemeClr val="tx1"/>
              </a:solidFill>
            </a:endParaRPr>
          </a:p>
          <a:p>
            <a:pPr marL="914252" lvl="1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30 subjects, 14 video capture sessions (fixed sensor configuration)</a:t>
            </a:r>
          </a:p>
          <a:p>
            <a:pPr marL="914252" lvl="1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5,000,000 frames (approx. 48 hours) RGB + Depth </a:t>
            </a:r>
          </a:p>
          <a:p>
            <a:pPr marL="914252" lvl="1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Manually segmented</a:t>
            </a:r>
          </a:p>
          <a:p>
            <a:pPr marL="914252" lvl="1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1189 video samples, each spans about 30 – 150 seconds</a:t>
            </a:r>
          </a:p>
          <a:p>
            <a:pPr marL="914252" lvl="1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Large intra-class variations</a:t>
            </a:r>
          </a:p>
          <a:p>
            <a:pPr marL="914252" lvl="1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Suitable for assisted living application</a:t>
            </a:r>
          </a:p>
          <a:p>
            <a:pPr marL="914252" lvl="1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Release page: </a:t>
            </a:r>
            <a:r>
              <a:rPr lang="en-US" dirty="0" smtClean="0">
                <a:solidFill>
                  <a:srgbClr val="00B0F0"/>
                </a:solidFill>
              </a:rPr>
              <a:t>www.adsc.com.sg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00937" y="6464856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[Ni et al. 2011]</a:t>
            </a:r>
            <a:endParaRPr lang="en-SG" dirty="0"/>
          </a:p>
        </p:txBody>
      </p:sp>
      <p:sp>
        <p:nvSpPr>
          <p:cNvPr id="5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50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346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42"/>
          <p:cNvSpPr>
            <a:spLocks noGrp="1"/>
          </p:cNvSpPr>
          <p:nvPr>
            <p:ph type="ctrTitle"/>
          </p:nvPr>
        </p:nvSpPr>
        <p:spPr>
          <a:xfrm>
            <a:off x="457994" y="156237"/>
            <a:ext cx="7773750" cy="530357"/>
          </a:xfrm>
        </p:spPr>
        <p:txBody>
          <a:bodyPr/>
          <a:lstStyle/>
          <a:p>
            <a:r>
              <a:rPr lang="en-US" altLang="zh-CN" sz="2000" dirty="0" smtClean="0"/>
              <a:t>RGBD-</a:t>
            </a:r>
            <a:r>
              <a:rPr lang="en-US" altLang="zh-CN" sz="2000" dirty="0" err="1" smtClean="0"/>
              <a:t>HuDaAct</a:t>
            </a:r>
            <a:r>
              <a:rPr lang="en-US" altLang="zh-CN" sz="2000" dirty="0" smtClean="0"/>
              <a:t>: Sample Images</a:t>
            </a:r>
            <a:endParaRPr lang="en-US" sz="2000" dirty="0"/>
          </a:p>
        </p:txBody>
      </p:sp>
      <p:grpSp>
        <p:nvGrpSpPr>
          <p:cNvPr id="2" name="Group 1"/>
          <p:cNvGrpSpPr/>
          <p:nvPr/>
        </p:nvGrpSpPr>
        <p:grpSpPr>
          <a:xfrm>
            <a:off x="610394" y="488929"/>
            <a:ext cx="8411837" cy="6372842"/>
            <a:chOff x="3060000" y="358140"/>
            <a:chExt cx="15022800" cy="9654173"/>
          </a:xfrm>
        </p:grpSpPr>
        <p:pic>
          <p:nvPicPr>
            <p:cNvPr id="22" name="Picture 2" descr="C:\Users\bingbing.ni\Desktop\RGBD_Action_V1\RGBD_Action_V1\CapturedFrames\image\dress1image.raw.bm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0000" y="684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3" descr="C:\Users\bingbing.ni\Desktop\RGBD_Action_V1\RGBD_Action_V1\CapturedFrames\image\dress3image.raw.bm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0000" y="828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C:\Users\bingbing.ni\Desktop\RGBD_Action_V1\RGBD_Action_V1\CapturedFrames\image\drink1image.raw.bm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0000" y="360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5" descr="C:\Users\bingbing.ni\Desktop\RGBD_Action_V1\RGBD_Action_V1\CapturedFrames\image\drink2image.raw.bmp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0000" y="504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C:\Users\bingbing.ni\Desktop\RGBD_Action_V1\RGBD_Action_V1\CapturedFrames\image\eat1image.raw.bmp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0000" y="504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7" descr="C:\Users\bingbing.ni\Desktop\RGBD_Action_V1\RGBD_Action_V1\CapturedFrames\image\eat2image.raw.bmp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0000" y="360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C:\Users\bingbing.ni\Desktop\RGBD_Action_V1\RGBD_Action_V1\CapturedFrames\depth\drink2depth.raw.bmp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4000" y="504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9" descr="C:\Users\bingbing.ni\Desktop\RGBD_Action_V1\RGBD_Action_V1\CapturedFrames\depth\eat1depth.raw.bmp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4000" y="504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C:\Users\bingbing.ni\Desktop\RGBD_Action_V1\RGBD_Action_V1\CapturedFrames\depth\eat2depth.raw.bmp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4000" y="360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1" descr="C:\Users\bingbing.ni\Desktop\RGBD_Action_V1\RGBD_Action_V1\CapturedFrames\depth\dress1depth.raw.bmp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4000" y="684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2" descr="C:\Users\bingbing.ni\Desktop\RGBD_Action_V1\RGBD_Action_V1\CapturedFrames\depth\dress3depth.raw.bmp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4000" y="828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3" descr="C:\Users\bingbing.ni\Desktop\RGBD_Action_V1\RGBD_Action_V1\CapturedFrames\depth\drink1depth.raw.bmp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4000" y="360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4" descr="C:\Users\bingbing.ni\Desktop\RGBD_Action_V1\RGBD_Action_V1\CapturedFrames\image\enter1image.raw.bmp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0000" y="180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5" descr="C:\Users\bingbing.ni\Desktop\RGBD_Action_V1\RGBD_Action_V1\CapturedFrames\image\enter3image.raw.bmp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0000" y="36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6" descr="C:\Users\bingbing.ni\Desktop\RGBD_Action_V1\RGBD_Action_V1\CapturedFrames\depth\enter1depth.raw.bmp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4000" y="180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7" descr="C:\Users\bingbing.ni\Desktop\RGBD_Action_V1\RGBD_Action_V1\CapturedFrames\depth\enter3depth.raw.bmp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4000" y="36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8" descr="C:\Users\bingbing.ni\Desktop\RGBD_Action_V1\RGBD_Action_V1\CapturedFrames\image\exit1image.raw.bmp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0000" y="36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9" descr="C:\Users\bingbing.ni\Desktop\RGBD_Action_V1\RGBD_Action_V1\CapturedFrames\image\exit3image.raw.bmp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0000" y="180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0" descr="C:\Users\bingbing.ni\Desktop\RGBD_Action_V1\RGBD_Action_V1\CapturedFrames\depth\exit1depth.raw.bmp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4000" y="36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1" descr="C:\Users\bingbing.ni\Desktop\RGBD_Action_V1\RGBD_Action_V1\CapturedFrames\depth\exit3depth.raw.bmp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4000" y="180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2" descr="C:\Users\bingbing.ni\Desktop\RGBD_Action_V1\RGBD_Action_V1\CapturedFrames\image\gobed2image.raw.bmp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000" y="504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3" descr="C:\Users\bingbing.ni\Desktop\RGBD_Action_V1\RGBD_Action_V1\CapturedFrames\image\getbed1image.raw.bmp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0000" y="360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4" descr="C:\Users\bingbing.ni\Desktop\RGBD_Action_V1\RGBD_Action_V1\CapturedFrames\image\getbed2image.raw.bmp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0000" y="504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5" descr="C:\Users\bingbing.ni\Desktop\RGBD_Action_V1\RGBD_Action_V1\CapturedFrames\image\gobed1image.raw.bmp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000" y="360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6" descr="C:\Users\bingbing.ni\Desktop\RGBD_Action_V1\RGBD_Action_V1\CapturedFrames\depth\getbed1depth.raw.bmp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4000" y="360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7" descr="C:\Users\bingbing.ni\Desktop\RGBD_Action_V1\RGBD_Action_V1\CapturedFrames\depth\getbed2depth.raw.bmp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4000" y="504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8" descr="C:\Users\bingbing.ni\Desktop\RGBD_Action_V1\RGBD_Action_V1\CapturedFrames\depth\gobed1depth.raw.bmp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000" y="360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9" descr="C:\Users\bingbing.ni\Desktop\RGBD_Action_V1\RGBD_Action_V1\CapturedFrames\depth\gobed2depth.raw.bmp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000" y="504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30" descr="C:\Users\bingbing.ni\Desktop\RGBD_Action_V1\RGBD_Action_V1\CapturedFrames\image\phone2image.raw.bmp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000" y="180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31" descr="C:\Users\bingbing.ni\Desktop\RGBD_Action_V1\RGBD_Action_V1\CapturedFrames\image\mop1image.raw.bmp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0000" y="180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32" descr="C:\Users\bingbing.ni\Desktop\RGBD_Action_V1\RGBD_Action_V1\CapturedFrames\image\mop2image.raw.bmp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0000" y="35814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33" descr="C:\Users\bingbing.ni\Desktop\RGBD_Action_V1\RGBD_Action_V1\CapturedFrames\image\phone1image.raw.bmp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000" y="36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34" descr="C:\Users\bingbing.ni\Desktop\RGBD_Action_V1\RGBD_Action_V1\CapturedFrames\depth\mop2depth.raw.bmp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4000" y="35814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35" descr="C:\Users\bingbing.ni\Desktop\RGBD_Action_V1\RGBD_Action_V1\CapturedFrames\depth\phone1depth.raw.bmp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000" y="36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36" descr="C:\Users\bingbing.ni\Desktop\RGBD_Action_V1\RGBD_Action_V1\CapturedFrames\depth\phone2depth.raw.bmp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000" y="180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37" descr="C:\Users\bingbing.ni\Desktop\RGBD_Action_V1\RGBD_Action_V1\CapturedFrames\depth\mop1depth.raw.bmp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4000" y="180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38" descr="C:\Users\bingbing.ni\Desktop\RGBD_Action_V1\RGBD_Action_V1\CapturedFrames\image\sit1image.raw.bmp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000" y="684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39" descr="C:\Users\bingbing.ni\Desktop\RGBD_Action_V1\RGBD_Action_V1\CapturedFrames\image\sit2image.raw.bmp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000" y="828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40" descr="C:\Users\bingbing.ni\Desktop\RGBD_Action_V1\RGBD_Action_V1\CapturedFrames\depth\sit2depth.raw.bmp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000" y="828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41" descr="C:\Users\bingbing.ni\Desktop\RGBD_Action_V1\RGBD_Action_V1\CapturedFrames\depth\sit1depth.raw.bmp"/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000" y="684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42" descr="C:\Users\bingbing.ni\Desktop\RGBD_Action_V1\RGBD_Action_V1\CapturedFrames\image\stand2image.raw.bmp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0000" y="684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43" descr="C:\Users\bingbing.ni\Desktop\RGBD_Action_V1\RGBD_Action_V1\CapturedFrames\image\undress1image.raw.bmp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0000" y="828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44" descr="C:\Users\bingbing.ni\Desktop\RGBD_Action_V1\RGBD_Action_V1\CapturedFrames\image\undress2image.raw.bmp"/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0000" y="684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45" descr="C:\Users\bingbing.ni\Desktop\RGBD_Action_V1\RGBD_Action_V1\CapturedFrames\image\stand1image.raw.bmp"/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0000" y="828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46" descr="C:\Users\bingbing.ni\Desktop\RGBD_Action_V1\RGBD_Action_V1\CapturedFrames\depth\stand2depth.raw.bmp"/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4000" y="684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47" descr="C:\Users\bingbing.ni\Desktop\RGBD_Action_V1\RGBD_Action_V1\CapturedFrames\depth\undress1depth.raw.bmp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4000" y="828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48" descr="C:\Users\bingbing.ni\Desktop\RGBD_Action_V1\RGBD_Action_V1\CapturedFrames\depth\undress2depth.raw.bmp"/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4000" y="684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49" descr="C:\Users\bingbing.ni\Desktop\RGBD_Action_V1\RGBD_Action_V1\CapturedFrames\depth\stand1depth.raw.bmp"/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4000" y="82800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TextBox 71"/>
            <p:cNvSpPr txBox="1"/>
            <p:nvPr/>
          </p:nvSpPr>
          <p:spPr>
            <a:xfrm>
              <a:off x="3257550" y="3171765"/>
              <a:ext cx="3276600" cy="46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Make a phone call</a:t>
              </a:r>
              <a:endParaRPr lang="en-SG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067551" y="3190875"/>
              <a:ext cx="3276600" cy="46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Mop the floor</a:t>
              </a:r>
              <a:endParaRPr lang="en-SG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0877551" y="3190875"/>
              <a:ext cx="3276600" cy="46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Enter the room</a:t>
              </a:r>
              <a:endParaRPr lang="en-SG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4611350" y="3190875"/>
              <a:ext cx="3276600" cy="46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Exit the room</a:t>
              </a:r>
              <a:endParaRPr lang="en-SG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257550" y="6391274"/>
              <a:ext cx="3276600" cy="46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Go to bed</a:t>
              </a:r>
              <a:endParaRPr lang="en-SG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067551" y="6391274"/>
              <a:ext cx="3276600" cy="46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Get up</a:t>
              </a:r>
              <a:endParaRPr lang="en-SG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4611350" y="6391274"/>
              <a:ext cx="3276600" cy="46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Drink water</a:t>
              </a:r>
              <a:endParaRPr lang="en-SG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0801350" y="6391274"/>
              <a:ext cx="3276600" cy="46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Eat meal</a:t>
              </a:r>
              <a:endParaRPr lang="en-SG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067551" y="9546064"/>
              <a:ext cx="3276600" cy="46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Stand up</a:t>
              </a:r>
              <a:endParaRPr lang="en-SG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257550" y="9546064"/>
              <a:ext cx="3276600" cy="46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Sit down</a:t>
              </a:r>
              <a:endParaRPr lang="en-SG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4611350" y="9546064"/>
              <a:ext cx="3276600" cy="46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Put on the jacket</a:t>
              </a:r>
              <a:endParaRPr lang="en-SG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877551" y="9541554"/>
              <a:ext cx="3276600" cy="46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Take off the jacket</a:t>
              </a:r>
              <a:endParaRPr lang="en-SG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4" name="Slide Number Placeholder 3"/>
          <p:cNvSpPr txBox="1">
            <a:spLocks noGrp="1"/>
          </p:cNvSpPr>
          <p:nvPr/>
        </p:nvSpPr>
        <p:spPr bwMode="auto">
          <a:xfrm>
            <a:off x="7048991" y="6572934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51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612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42"/>
          <p:cNvSpPr>
            <a:spLocks noGrp="1"/>
          </p:cNvSpPr>
          <p:nvPr>
            <p:ph type="ctrTitle"/>
          </p:nvPr>
        </p:nvSpPr>
        <p:spPr>
          <a:xfrm>
            <a:off x="820758" y="534194"/>
            <a:ext cx="7773750" cy="530357"/>
          </a:xfrm>
        </p:spPr>
        <p:txBody>
          <a:bodyPr/>
          <a:lstStyle/>
          <a:p>
            <a:r>
              <a:rPr lang="en-US" altLang="zh-CN" dirty="0"/>
              <a:t>RGB-Depth Feature: </a:t>
            </a:r>
            <a:r>
              <a:rPr lang="en-US" altLang="zh-CN" dirty="0">
                <a:solidFill>
                  <a:srgbClr val="FF0000"/>
                </a:solidFill>
              </a:rPr>
              <a:t>3DMHIs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457280" y="1448594"/>
            <a:ext cx="8763714" cy="1828800"/>
          </a:xfrm>
          <a:prstGeom prst="rect">
            <a:avLst/>
          </a:prstGeom>
        </p:spPr>
        <p:txBody>
          <a:bodyPr vert="horz" lIns="91410" tIns="45705" rIns="91410" bIns="45705" rtlCol="0">
            <a:normAutofit fontScale="62500" lnSpcReduction="20000"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3700" dirty="0" smtClean="0">
                <a:solidFill>
                  <a:schemeClr val="tx1"/>
                </a:solidFill>
              </a:rPr>
              <a:t>Experimental </a:t>
            </a:r>
            <a:r>
              <a:rPr lang="en-US" sz="3700" dirty="0">
                <a:solidFill>
                  <a:schemeClr val="tx1"/>
                </a:solidFill>
              </a:rPr>
              <a:t>Settings</a:t>
            </a:r>
          </a:p>
          <a:p>
            <a:pPr marL="914252" lvl="1" indent="-457200" algn="l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Leave-one-subject-out on RGBD-</a:t>
            </a:r>
            <a:r>
              <a:rPr lang="en-US" sz="3600" dirty="0" err="1" smtClean="0">
                <a:solidFill>
                  <a:schemeClr val="tx1"/>
                </a:solidFill>
              </a:rPr>
              <a:t>HuDaAct</a:t>
            </a:r>
            <a:r>
              <a:rPr lang="en-US" sz="3600" dirty="0" smtClean="0">
                <a:solidFill>
                  <a:schemeClr val="tx1"/>
                </a:solidFill>
              </a:rPr>
              <a:t> dataset</a:t>
            </a:r>
          </a:p>
          <a:p>
            <a:pPr marL="914252" lvl="1" indent="-457200" algn="l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SVM classifier using linear and RBF kernels, parameters set by cross-validation</a:t>
            </a:r>
          </a:p>
          <a:p>
            <a:pPr marL="914252" lvl="1" indent="-457200" algn="l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Compare classification accuracies</a:t>
            </a:r>
          </a:p>
          <a:p>
            <a:pPr marL="342900" indent="-342900" algn="l">
              <a:buFont typeface="Arial" pitchFamily="34" charset="0"/>
              <a:buChar char="•"/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794" y="3124994"/>
            <a:ext cx="5105400" cy="96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928" y="4476859"/>
            <a:ext cx="4542266" cy="215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915194" y="3963194"/>
            <a:ext cx="8763714" cy="1828800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300" dirty="0">
                <a:solidFill>
                  <a:schemeClr val="tx1"/>
                </a:solidFill>
              </a:rPr>
              <a:t>Class confusion matrix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9194" y="655399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MHI</a:t>
            </a:r>
            <a:endParaRPr lang="en-SG" dirty="0"/>
          </a:p>
        </p:txBody>
      </p:sp>
      <p:sp>
        <p:nvSpPr>
          <p:cNvPr id="19" name="TextBox 18"/>
          <p:cNvSpPr txBox="1"/>
          <p:nvPr/>
        </p:nvSpPr>
        <p:spPr>
          <a:xfrm>
            <a:off x="4725194" y="655399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3DMHI</a:t>
            </a:r>
            <a:endParaRPr lang="en-SG" dirty="0"/>
          </a:p>
        </p:txBody>
      </p:sp>
      <p:sp>
        <p:nvSpPr>
          <p:cNvPr id="2" name="TextBox 1"/>
          <p:cNvSpPr txBox="1"/>
          <p:nvPr/>
        </p:nvSpPr>
        <p:spPr>
          <a:xfrm>
            <a:off x="6858794" y="5029994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RGBD-</a:t>
            </a:r>
            <a:r>
              <a:rPr lang="en-US" dirty="0" err="1" smtClean="0"/>
              <a:t>HuDaAct</a:t>
            </a:r>
            <a:r>
              <a:rPr lang="en-US" dirty="0" smtClean="0"/>
              <a:t>: 12 daily action classes + 1 background action class</a:t>
            </a:r>
            <a:endParaRPr lang="en-SG" dirty="0"/>
          </a:p>
        </p:txBody>
      </p:sp>
      <p:sp>
        <p:nvSpPr>
          <p:cNvPr id="10" name="TextBox 9"/>
          <p:cNvSpPr txBox="1"/>
          <p:nvPr/>
        </p:nvSpPr>
        <p:spPr>
          <a:xfrm>
            <a:off x="229394" y="636932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[Ni et al. 2011]</a:t>
            </a:r>
            <a:endParaRPr lang="en-SG" dirty="0"/>
          </a:p>
        </p:txBody>
      </p:sp>
      <p:sp>
        <p:nvSpPr>
          <p:cNvPr id="11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52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125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42"/>
          <p:cNvSpPr>
            <a:spLocks noGrp="1"/>
          </p:cNvSpPr>
          <p:nvPr>
            <p:ph type="ctrTitle"/>
          </p:nvPr>
        </p:nvSpPr>
        <p:spPr>
          <a:xfrm>
            <a:off x="820758" y="534194"/>
            <a:ext cx="7773750" cy="530357"/>
          </a:xfrm>
        </p:spPr>
        <p:txBody>
          <a:bodyPr/>
          <a:lstStyle/>
          <a:p>
            <a:r>
              <a:rPr lang="en-US" altLang="zh-CN" dirty="0"/>
              <a:t>RGB-Depth Feature: </a:t>
            </a:r>
            <a:r>
              <a:rPr lang="en-SG" dirty="0">
                <a:solidFill>
                  <a:srgbClr val="FF0000"/>
                </a:solidFill>
              </a:rPr>
              <a:t>DLMC-STIPs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794" y="1143794"/>
            <a:ext cx="8458199" cy="5141643"/>
            <a:chOff x="55420" y="27710"/>
            <a:chExt cx="9206894" cy="6795010"/>
          </a:xfrm>
        </p:grpSpPr>
        <p:pic>
          <p:nvPicPr>
            <p:cNvPr id="14" name="Picture 4" descr="C:\Users\bingbing.ni\Desktop\RGBD_Action_V1\RGBD_Action_V1\CapturedFrames\Image_1.bm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457200"/>
              <a:ext cx="3048000" cy="2286000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5" descr="C:\Users\bingbing.ni\Desktop\RGBD_Action_V1\RGBD_Action_V1\CapturedFrames\Image_2.bm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7500" l="34063" r="604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457200"/>
              <a:ext cx="3048000" cy="2286000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C:\Users\bingbing.ni\Desktop\RGBD_Action_V1\RGBD_Action_V1\CapturedFrames\Depth_0.bmp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3962400"/>
              <a:ext cx="3048000" cy="2286000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Straight Arrow Connector 16"/>
            <p:cNvCxnSpPr/>
            <p:nvPr/>
          </p:nvCxnSpPr>
          <p:spPr>
            <a:xfrm>
              <a:off x="228600" y="3200400"/>
              <a:ext cx="32766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228600" y="838200"/>
              <a:ext cx="0" cy="23622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81000" y="3124201"/>
              <a:ext cx="838200" cy="498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-1</a:t>
              </a:r>
              <a:endParaRPr lang="en-SG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28800" y="3119735"/>
              <a:ext cx="83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en-SG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819401" y="3119735"/>
              <a:ext cx="838200" cy="498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+1</a:t>
              </a:r>
              <a:endParaRPr lang="en-SG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228600" y="6758740"/>
              <a:ext cx="32766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228600" y="4303931"/>
              <a:ext cx="0" cy="245480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381000" y="6324601"/>
              <a:ext cx="838200" cy="498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-1</a:t>
              </a:r>
              <a:endParaRPr lang="en-SG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28800" y="6320135"/>
              <a:ext cx="838200" cy="498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en-SG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19401" y="6324601"/>
              <a:ext cx="838200" cy="498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+1</a:t>
              </a:r>
              <a:endParaRPr lang="en-SG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263236" y="5867400"/>
              <a:ext cx="609600" cy="0"/>
            </a:xfrm>
            <a:prstGeom prst="line">
              <a:avLst/>
            </a:prstGeom>
            <a:ln w="635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628900" y="5867400"/>
              <a:ext cx="609600" cy="0"/>
            </a:xfrm>
            <a:prstGeom prst="line">
              <a:avLst/>
            </a:prstGeom>
            <a:ln w="635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lowchart: Connector 29"/>
            <p:cNvSpPr/>
            <p:nvPr/>
          </p:nvSpPr>
          <p:spPr>
            <a:xfrm>
              <a:off x="1749136" y="2209800"/>
              <a:ext cx="152400" cy="19050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1" name="Flowchart: Connector 30"/>
            <p:cNvSpPr/>
            <p:nvPr/>
          </p:nvSpPr>
          <p:spPr>
            <a:xfrm>
              <a:off x="2043545" y="1295400"/>
              <a:ext cx="152400" cy="19050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2" name="Flowchart: Connector 31"/>
            <p:cNvSpPr/>
            <p:nvPr/>
          </p:nvSpPr>
          <p:spPr>
            <a:xfrm>
              <a:off x="609600" y="1295400"/>
              <a:ext cx="152400" cy="19050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3" name="Flowchart: Connector 32"/>
            <p:cNvSpPr/>
            <p:nvPr/>
          </p:nvSpPr>
          <p:spPr>
            <a:xfrm>
              <a:off x="3048000" y="1333500"/>
              <a:ext cx="152400" cy="19050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4" name="Flowchart: Connector 33"/>
            <p:cNvSpPr/>
            <p:nvPr/>
          </p:nvSpPr>
          <p:spPr>
            <a:xfrm>
              <a:off x="381000" y="2209800"/>
              <a:ext cx="152400" cy="19050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5" name="Flowchart: Connector 34"/>
            <p:cNvSpPr/>
            <p:nvPr/>
          </p:nvSpPr>
          <p:spPr>
            <a:xfrm>
              <a:off x="2819400" y="2171700"/>
              <a:ext cx="152400" cy="19050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6" name="Diamond 35"/>
            <p:cNvSpPr/>
            <p:nvPr/>
          </p:nvSpPr>
          <p:spPr>
            <a:xfrm>
              <a:off x="1672936" y="1714500"/>
              <a:ext cx="228600" cy="228600"/>
            </a:xfrm>
            <a:prstGeom prst="diamond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7" name="Diamond 36"/>
            <p:cNvSpPr/>
            <p:nvPr/>
          </p:nvSpPr>
          <p:spPr>
            <a:xfrm>
              <a:off x="2781300" y="1617518"/>
              <a:ext cx="228600" cy="228600"/>
            </a:xfrm>
            <a:prstGeom prst="diamond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8" name="Diamond 37"/>
            <p:cNvSpPr/>
            <p:nvPr/>
          </p:nvSpPr>
          <p:spPr>
            <a:xfrm>
              <a:off x="3006436" y="1943100"/>
              <a:ext cx="228600" cy="228600"/>
            </a:xfrm>
            <a:prstGeom prst="diamond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9" name="Diamond 38"/>
            <p:cNvSpPr/>
            <p:nvPr/>
          </p:nvSpPr>
          <p:spPr>
            <a:xfrm>
              <a:off x="304800" y="1704109"/>
              <a:ext cx="228600" cy="228600"/>
            </a:xfrm>
            <a:prstGeom prst="diamond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0" name="Diamond 39"/>
            <p:cNvSpPr/>
            <p:nvPr/>
          </p:nvSpPr>
          <p:spPr>
            <a:xfrm>
              <a:off x="1929245" y="2036618"/>
              <a:ext cx="228600" cy="228600"/>
            </a:xfrm>
            <a:prstGeom prst="diamond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1" name="Diamond 40"/>
            <p:cNvSpPr/>
            <p:nvPr/>
          </p:nvSpPr>
          <p:spPr>
            <a:xfrm>
              <a:off x="571500" y="1922318"/>
              <a:ext cx="228600" cy="228600"/>
            </a:xfrm>
            <a:prstGeom prst="diamond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cxnSp>
          <p:nvCxnSpPr>
            <p:cNvPr id="42" name="Straight Connector 41"/>
            <p:cNvCxnSpPr>
              <a:stCxn id="32" idx="6"/>
              <a:endCxn id="31" idx="2"/>
            </p:cNvCxnSpPr>
            <p:nvPr/>
          </p:nvCxnSpPr>
          <p:spPr>
            <a:xfrm>
              <a:off x="762000" y="1390650"/>
              <a:ext cx="1281545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30" idx="6"/>
              <a:endCxn id="35" idx="2"/>
            </p:cNvCxnSpPr>
            <p:nvPr/>
          </p:nvCxnSpPr>
          <p:spPr>
            <a:xfrm flipV="1">
              <a:off x="1901536" y="2266950"/>
              <a:ext cx="917864" cy="381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34" idx="6"/>
              <a:endCxn id="30" idx="2"/>
            </p:cNvCxnSpPr>
            <p:nvPr/>
          </p:nvCxnSpPr>
          <p:spPr>
            <a:xfrm>
              <a:off x="533400" y="2305050"/>
              <a:ext cx="1215736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31" idx="2"/>
              <a:endCxn id="33" idx="2"/>
            </p:cNvCxnSpPr>
            <p:nvPr/>
          </p:nvCxnSpPr>
          <p:spPr>
            <a:xfrm>
              <a:off x="2043545" y="1390650"/>
              <a:ext cx="1004455" cy="381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39" idx="3"/>
              <a:endCxn id="36" idx="1"/>
            </p:cNvCxnSpPr>
            <p:nvPr/>
          </p:nvCxnSpPr>
          <p:spPr>
            <a:xfrm>
              <a:off x="533400" y="1818409"/>
              <a:ext cx="1139536" cy="10391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41" idx="3"/>
              <a:endCxn id="40" idx="1"/>
            </p:cNvCxnSpPr>
            <p:nvPr/>
          </p:nvCxnSpPr>
          <p:spPr>
            <a:xfrm>
              <a:off x="800100" y="2036618"/>
              <a:ext cx="1129145" cy="114300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36" idx="3"/>
              <a:endCxn id="37" idx="1"/>
            </p:cNvCxnSpPr>
            <p:nvPr/>
          </p:nvCxnSpPr>
          <p:spPr>
            <a:xfrm flipV="1">
              <a:off x="1901536" y="1731818"/>
              <a:ext cx="879764" cy="96982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40" idx="3"/>
              <a:endCxn id="38" idx="1"/>
            </p:cNvCxnSpPr>
            <p:nvPr/>
          </p:nvCxnSpPr>
          <p:spPr>
            <a:xfrm flipV="1">
              <a:off x="2157845" y="2057400"/>
              <a:ext cx="848591" cy="93518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381811"/>
              <a:ext cx="2286000" cy="2589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Diamond 51"/>
            <p:cNvSpPr/>
            <p:nvPr/>
          </p:nvSpPr>
          <p:spPr>
            <a:xfrm>
              <a:off x="4800600" y="1295400"/>
              <a:ext cx="228600" cy="228600"/>
            </a:xfrm>
            <a:prstGeom prst="diamond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53" name="Diamond 52"/>
            <p:cNvSpPr/>
            <p:nvPr/>
          </p:nvSpPr>
          <p:spPr>
            <a:xfrm>
              <a:off x="4665518" y="1600200"/>
              <a:ext cx="228600" cy="228600"/>
            </a:xfrm>
            <a:prstGeom prst="diamond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54" name="Flowchart: Connector 53"/>
            <p:cNvSpPr/>
            <p:nvPr/>
          </p:nvSpPr>
          <p:spPr>
            <a:xfrm>
              <a:off x="5257800" y="2258236"/>
              <a:ext cx="152400" cy="19050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55" name="Flowchart: Connector 54"/>
            <p:cNvSpPr/>
            <p:nvPr/>
          </p:nvSpPr>
          <p:spPr>
            <a:xfrm>
              <a:off x="5181600" y="1923995"/>
              <a:ext cx="152400" cy="19050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56" name="Flowchart: Connector 55"/>
            <p:cNvSpPr/>
            <p:nvPr/>
          </p:nvSpPr>
          <p:spPr>
            <a:xfrm>
              <a:off x="5410200" y="1775059"/>
              <a:ext cx="152400" cy="19050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57" name="Isosceles Triangle 56"/>
            <p:cNvSpPr/>
            <p:nvPr/>
          </p:nvSpPr>
          <p:spPr>
            <a:xfrm>
              <a:off x="4454236" y="2334436"/>
              <a:ext cx="152400" cy="228600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58" name="Isosceles Triangle 57"/>
            <p:cNvSpPr/>
            <p:nvPr/>
          </p:nvSpPr>
          <p:spPr>
            <a:xfrm>
              <a:off x="4703618" y="2182036"/>
              <a:ext cx="152400" cy="228600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59" name="Isosceles Triangle 58"/>
            <p:cNvSpPr/>
            <p:nvPr/>
          </p:nvSpPr>
          <p:spPr>
            <a:xfrm>
              <a:off x="4343400" y="2029636"/>
              <a:ext cx="152400" cy="228600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60" name="Right Arrow 59"/>
            <p:cNvSpPr/>
            <p:nvPr/>
          </p:nvSpPr>
          <p:spPr>
            <a:xfrm>
              <a:off x="3505200" y="1591541"/>
              <a:ext cx="609600" cy="389659"/>
            </a:xfrm>
            <a:prstGeom prst="rightArrow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61" name="Notched Right Arrow 60"/>
            <p:cNvSpPr/>
            <p:nvPr/>
          </p:nvSpPr>
          <p:spPr>
            <a:xfrm>
              <a:off x="3505200" y="5715000"/>
              <a:ext cx="2743200" cy="381000"/>
            </a:xfrm>
            <a:prstGeom prst="notchedRightArrow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62" name="Cube 61"/>
            <p:cNvSpPr/>
            <p:nvPr/>
          </p:nvSpPr>
          <p:spPr>
            <a:xfrm>
              <a:off x="3657600" y="4038600"/>
              <a:ext cx="1143000" cy="1752600"/>
            </a:xfrm>
            <a:prstGeom prst="cube">
              <a:avLst>
                <a:gd name="adj" fmla="val 56169"/>
              </a:avLst>
            </a:prstGeom>
            <a:solidFill>
              <a:srgbClr val="FF0000">
                <a:alpha val="2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63" name="Cube 62"/>
            <p:cNvSpPr/>
            <p:nvPr/>
          </p:nvSpPr>
          <p:spPr>
            <a:xfrm>
              <a:off x="4191000" y="4038600"/>
              <a:ext cx="1143000" cy="1752600"/>
            </a:xfrm>
            <a:prstGeom prst="cube">
              <a:avLst>
                <a:gd name="adj" fmla="val 56169"/>
              </a:avLst>
            </a:prstGeom>
            <a:solidFill>
              <a:srgbClr val="FF0000">
                <a:alpha val="5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64" name="Cube 63"/>
            <p:cNvSpPr/>
            <p:nvPr/>
          </p:nvSpPr>
          <p:spPr>
            <a:xfrm>
              <a:off x="4724400" y="4038600"/>
              <a:ext cx="1143000" cy="1752600"/>
            </a:xfrm>
            <a:prstGeom prst="cube">
              <a:avLst>
                <a:gd name="adj" fmla="val 56169"/>
              </a:avLst>
            </a:prstGeom>
            <a:solidFill>
              <a:srgbClr val="FF0000">
                <a:alpha val="7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5706340" y="5000967"/>
              <a:ext cx="839933" cy="9183"/>
            </a:xfrm>
            <a:prstGeom prst="line">
              <a:avLst/>
            </a:prstGeom>
            <a:ln w="635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31" idx="4"/>
            </p:cNvCxnSpPr>
            <p:nvPr/>
          </p:nvCxnSpPr>
          <p:spPr>
            <a:xfrm>
              <a:off x="2119745" y="1485900"/>
              <a:ext cx="0" cy="33147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36" idx="2"/>
            </p:cNvCxnSpPr>
            <p:nvPr/>
          </p:nvCxnSpPr>
          <p:spPr>
            <a:xfrm>
              <a:off x="1787236" y="1943100"/>
              <a:ext cx="0" cy="3224645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Flowchart: Connector 67"/>
            <p:cNvSpPr/>
            <p:nvPr/>
          </p:nvSpPr>
          <p:spPr>
            <a:xfrm>
              <a:off x="2043545" y="4800600"/>
              <a:ext cx="152400" cy="150168"/>
            </a:xfrm>
            <a:prstGeom prst="flowChartConnector">
              <a:avLst/>
            </a:prstGeom>
            <a:ln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69" name="Flowchart: Connector 68"/>
            <p:cNvSpPr/>
            <p:nvPr/>
          </p:nvSpPr>
          <p:spPr>
            <a:xfrm>
              <a:off x="1752600" y="5717232"/>
              <a:ext cx="152400" cy="150168"/>
            </a:xfrm>
            <a:prstGeom prst="flowChartConnector">
              <a:avLst/>
            </a:prstGeom>
            <a:ln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cxnSp>
          <p:nvCxnSpPr>
            <p:cNvPr id="70" name="Straight Connector 69"/>
            <p:cNvCxnSpPr>
              <a:stCxn id="30" idx="4"/>
              <a:endCxn id="69" idx="0"/>
            </p:cNvCxnSpPr>
            <p:nvPr/>
          </p:nvCxnSpPr>
          <p:spPr>
            <a:xfrm>
              <a:off x="1825336" y="2400300"/>
              <a:ext cx="3464" cy="331693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Diamond 70"/>
            <p:cNvSpPr/>
            <p:nvPr/>
          </p:nvSpPr>
          <p:spPr>
            <a:xfrm>
              <a:off x="1676400" y="5153890"/>
              <a:ext cx="211282" cy="228600"/>
            </a:xfrm>
            <a:prstGeom prst="diamond">
              <a:avLst/>
            </a:prstGeom>
            <a:noFill/>
            <a:ln w="19050">
              <a:solidFill>
                <a:srgbClr val="00B050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cxnSp>
          <p:nvCxnSpPr>
            <p:cNvPr id="72" name="Straight Connector 71"/>
            <p:cNvCxnSpPr>
              <a:stCxn id="40" idx="2"/>
              <a:endCxn id="73" idx="0"/>
            </p:cNvCxnSpPr>
            <p:nvPr/>
          </p:nvCxnSpPr>
          <p:spPr>
            <a:xfrm flipH="1">
              <a:off x="2027959" y="2265218"/>
              <a:ext cx="15586" cy="3144982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Diamond 72"/>
            <p:cNvSpPr/>
            <p:nvPr/>
          </p:nvSpPr>
          <p:spPr>
            <a:xfrm>
              <a:off x="1922318" y="5410200"/>
              <a:ext cx="211282" cy="228600"/>
            </a:xfrm>
            <a:prstGeom prst="diamond">
              <a:avLst/>
            </a:prstGeom>
            <a:noFill/>
            <a:ln w="19050">
              <a:solidFill>
                <a:srgbClr val="00B050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74" name="Flowchart: Connector 73"/>
            <p:cNvSpPr/>
            <p:nvPr/>
          </p:nvSpPr>
          <p:spPr>
            <a:xfrm>
              <a:off x="4970318" y="5010150"/>
              <a:ext cx="152400" cy="19050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75" name="Flowchart: Connector 74"/>
            <p:cNvSpPr/>
            <p:nvPr/>
          </p:nvSpPr>
          <p:spPr>
            <a:xfrm>
              <a:off x="3886200" y="5486400"/>
              <a:ext cx="152400" cy="19050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76" name="Diamond 75"/>
            <p:cNvSpPr/>
            <p:nvPr/>
          </p:nvSpPr>
          <p:spPr>
            <a:xfrm>
              <a:off x="4436918" y="4875684"/>
              <a:ext cx="228600" cy="228600"/>
            </a:xfrm>
            <a:prstGeom prst="diamond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77" name="Diamond 76"/>
            <p:cNvSpPr/>
            <p:nvPr/>
          </p:nvSpPr>
          <p:spPr>
            <a:xfrm>
              <a:off x="3886200" y="5193723"/>
              <a:ext cx="228600" cy="228600"/>
            </a:xfrm>
            <a:prstGeom prst="diamond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cxnSp>
          <p:nvCxnSpPr>
            <p:cNvPr id="78" name="Elbow Connector 77"/>
            <p:cNvCxnSpPr>
              <a:stCxn id="68" idx="6"/>
              <a:endCxn id="74" idx="7"/>
            </p:cNvCxnSpPr>
            <p:nvPr/>
          </p:nvCxnSpPr>
          <p:spPr>
            <a:xfrm>
              <a:off x="2195945" y="4875684"/>
              <a:ext cx="2904455" cy="162364"/>
            </a:xfrm>
            <a:prstGeom prst="bentConnector2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Elbow Connector 78"/>
            <p:cNvCxnSpPr>
              <a:stCxn id="69" idx="6"/>
              <a:endCxn id="75" idx="2"/>
            </p:cNvCxnSpPr>
            <p:nvPr/>
          </p:nvCxnSpPr>
          <p:spPr>
            <a:xfrm flipV="1">
              <a:off x="1905000" y="5581650"/>
              <a:ext cx="1981200" cy="210666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Elbow Connector 79"/>
            <p:cNvCxnSpPr>
              <a:stCxn id="73" idx="3"/>
              <a:endCxn id="77" idx="1"/>
            </p:cNvCxnSpPr>
            <p:nvPr/>
          </p:nvCxnSpPr>
          <p:spPr>
            <a:xfrm flipV="1">
              <a:off x="2133600" y="5308023"/>
              <a:ext cx="1752600" cy="216477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B05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Elbow Connector 80"/>
            <p:cNvCxnSpPr>
              <a:stCxn id="71" idx="3"/>
              <a:endCxn id="76" idx="1"/>
            </p:cNvCxnSpPr>
            <p:nvPr/>
          </p:nvCxnSpPr>
          <p:spPr>
            <a:xfrm flipV="1">
              <a:off x="1887682" y="4989984"/>
              <a:ext cx="2549236" cy="278206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B05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6844145" y="1008281"/>
              <a:ext cx="0" cy="81915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>
              <a:off x="6849454" y="1831347"/>
              <a:ext cx="162655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83"/>
            <p:cNvSpPr/>
            <p:nvPr/>
          </p:nvSpPr>
          <p:spPr>
            <a:xfrm>
              <a:off x="6934200" y="1510786"/>
              <a:ext cx="246404" cy="27854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952002" y="1877198"/>
              <a:ext cx="2209801" cy="498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Visual Word ID</a:t>
              </a:r>
              <a:endParaRPr lang="en-SG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415594" y="951131"/>
              <a:ext cx="457201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#</a:t>
              </a:r>
              <a:endParaRPr lang="en-SG" baseline="-250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844144" y="838200"/>
              <a:ext cx="1974275" cy="830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Depth-layered</a:t>
              </a:r>
            </a:p>
            <a:p>
              <a:pPr algn="ctr"/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channel 1</a:t>
              </a:r>
              <a:endParaRPr lang="en-SG" sz="12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8" name="Straight Arrow Connector 87"/>
            <p:cNvCxnSpPr/>
            <p:nvPr/>
          </p:nvCxnSpPr>
          <p:spPr>
            <a:xfrm flipV="1">
              <a:off x="6844145" y="2760881"/>
              <a:ext cx="0" cy="81915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>
              <a:off x="6849454" y="3583947"/>
              <a:ext cx="162655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6952002" y="3629799"/>
              <a:ext cx="2310312" cy="498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Visual Word ID</a:t>
              </a:r>
              <a:endParaRPr lang="en-SG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346583" y="2703730"/>
              <a:ext cx="457201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#</a:t>
              </a:r>
              <a:endParaRPr lang="en-SG" baseline="-25000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844144" y="2554069"/>
              <a:ext cx="1974275" cy="830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Depth-layered</a:t>
              </a:r>
            </a:p>
            <a:p>
              <a:pPr algn="ctr"/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channel 2</a:t>
              </a:r>
              <a:endParaRPr lang="en-SG" sz="12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3" name="Straight Arrow Connector 92"/>
            <p:cNvCxnSpPr/>
            <p:nvPr/>
          </p:nvCxnSpPr>
          <p:spPr>
            <a:xfrm flipV="1">
              <a:off x="6844145" y="4437281"/>
              <a:ext cx="0" cy="81915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>
              <a:off x="6849454" y="5260347"/>
              <a:ext cx="162655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6934200" y="4939786"/>
              <a:ext cx="246404" cy="27854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952002" y="5306200"/>
              <a:ext cx="2209801" cy="498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Visual Word ID</a:t>
              </a:r>
              <a:endParaRPr lang="en-SG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415594" y="4380131"/>
              <a:ext cx="457201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#</a:t>
              </a:r>
              <a:endParaRPr lang="en-SG" baseline="-25000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849454" y="4267200"/>
              <a:ext cx="1968965" cy="830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Depth-layered</a:t>
              </a:r>
            </a:p>
            <a:p>
              <a:pPr algn="ctr"/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channel 3</a:t>
              </a:r>
              <a:endParaRPr lang="en-SG" sz="12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9" name="Straight Connector 98"/>
            <p:cNvCxnSpPr/>
            <p:nvPr/>
          </p:nvCxnSpPr>
          <p:spPr>
            <a:xfrm flipH="1">
              <a:off x="7580162" y="5935375"/>
              <a:ext cx="266699" cy="367880"/>
            </a:xfrm>
            <a:prstGeom prst="line">
              <a:avLst/>
            </a:prstGeom>
            <a:ln w="635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ight Arrow 99"/>
            <p:cNvSpPr/>
            <p:nvPr/>
          </p:nvSpPr>
          <p:spPr>
            <a:xfrm>
              <a:off x="5936673" y="3360592"/>
              <a:ext cx="609600" cy="389659"/>
            </a:xfrm>
            <a:prstGeom prst="rightArrow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81000" y="392667"/>
              <a:ext cx="1808018" cy="498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Color images</a:t>
              </a:r>
              <a:endParaRPr lang="en-SG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81000" y="3886200"/>
              <a:ext cx="1808018" cy="498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Depth maps</a:t>
              </a:r>
              <a:endParaRPr lang="en-SG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3" name="Straight Arrow Connector 102"/>
            <p:cNvCxnSpPr/>
            <p:nvPr/>
          </p:nvCxnSpPr>
          <p:spPr>
            <a:xfrm flipV="1">
              <a:off x="228600" y="2738735"/>
              <a:ext cx="644236" cy="46166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/>
            <p:cNvSpPr txBox="1"/>
            <p:nvPr/>
          </p:nvSpPr>
          <p:spPr>
            <a:xfrm>
              <a:off x="304800" y="757535"/>
              <a:ext cx="838200" cy="498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y</a:t>
              </a:r>
              <a:endParaRPr lang="en-SG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533401" y="2362199"/>
              <a:ext cx="838200" cy="498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itchFamily="18" charset="0"/>
                  <a:cs typeface="Times New Roman" pitchFamily="18" charset="0"/>
                </a:rPr>
                <a:t>x</a:t>
              </a:r>
              <a:endParaRPr lang="en-SG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04800" y="4262735"/>
              <a:ext cx="838200" cy="498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y</a:t>
              </a:r>
              <a:endParaRPr lang="en-SG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7" name="Straight Arrow Connector 106"/>
            <p:cNvCxnSpPr/>
            <p:nvPr/>
          </p:nvCxnSpPr>
          <p:spPr>
            <a:xfrm flipV="1">
              <a:off x="228600" y="6292425"/>
              <a:ext cx="644236" cy="46166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/>
            <p:cNvSpPr txBox="1"/>
            <p:nvPr/>
          </p:nvSpPr>
          <p:spPr>
            <a:xfrm>
              <a:off x="533401" y="5939136"/>
              <a:ext cx="838200" cy="498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itchFamily="18" charset="0"/>
                  <a:cs typeface="Times New Roman" pitchFamily="18" charset="0"/>
                </a:rPr>
                <a:t>x</a:t>
              </a:r>
              <a:endParaRPr lang="en-SG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7239000" y="1510145"/>
              <a:ext cx="246404" cy="2772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7239000" y="3262745"/>
              <a:ext cx="246404" cy="2772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3106396" y="5943601"/>
              <a:ext cx="3065804" cy="498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Depth layers</a:t>
              </a:r>
              <a:endParaRPr lang="en-SG" sz="12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2133600" y="2526268"/>
              <a:ext cx="18080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STIPs</a:t>
              </a:r>
              <a:endParaRPr lang="en-SG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3671456" y="152400"/>
              <a:ext cx="2653145" cy="830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Visual Words Vocabulary</a:t>
              </a:r>
              <a:endParaRPr lang="en-SG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4267201" y="3581400"/>
              <a:ext cx="838200" cy="498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L1</a:t>
              </a:r>
              <a:endParaRPr lang="en-SG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4800599" y="3581400"/>
              <a:ext cx="838200" cy="498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SG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410201" y="3581400"/>
              <a:ext cx="838200" cy="498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SG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7" name="Right Arrow 116"/>
            <p:cNvSpPr/>
            <p:nvPr/>
          </p:nvSpPr>
          <p:spPr>
            <a:xfrm rot="5400000">
              <a:off x="4572000" y="3005570"/>
              <a:ext cx="609600" cy="389659"/>
            </a:xfrm>
            <a:prstGeom prst="rightArrow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55420" y="27710"/>
              <a:ext cx="8763000" cy="678626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172200" y="5862936"/>
              <a:ext cx="838200" cy="498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itchFamily="18" charset="0"/>
                  <a:cs typeface="Times New Roman" pitchFamily="18" charset="0"/>
                </a:rPr>
                <a:t>z</a:t>
              </a:r>
              <a:endParaRPr lang="en-SG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5768612" y="6260068"/>
              <a:ext cx="3065804" cy="498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Multi-channel Histogram</a:t>
              </a:r>
              <a:endParaRPr lang="en-SG" sz="12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6508955" y="504238"/>
              <a:ext cx="1324980" cy="498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h</a:t>
              </a:r>
              <a:r>
                <a:rPr lang="en-US" sz="1200" b="1" baseline="-25000" dirty="0" smtClean="0"/>
                <a:t>1</a:t>
              </a:r>
              <a:endParaRPr lang="en-SG" sz="1200" baseline="-25000" dirty="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6508956" y="2373868"/>
              <a:ext cx="730044" cy="498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h</a:t>
              </a:r>
              <a:r>
                <a:rPr lang="en-US" sz="1200" b="1" baseline="-25000" dirty="0"/>
                <a:t>2</a:t>
              </a:r>
              <a:endParaRPr lang="en-SG" sz="1200" baseline="-25000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6508956" y="4050267"/>
              <a:ext cx="730044" cy="498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h</a:t>
              </a:r>
              <a:r>
                <a:rPr lang="en-US" sz="1200" b="1" baseline="-25000" dirty="0"/>
                <a:t>3</a:t>
              </a:r>
              <a:endParaRPr lang="en-SG" sz="1200" baseline="-25000" dirty="0"/>
            </a:p>
          </p:txBody>
        </p:sp>
      </p:grpSp>
      <p:sp>
        <p:nvSpPr>
          <p:cNvPr id="124" name="TextBox 123"/>
          <p:cNvSpPr txBox="1"/>
          <p:nvPr/>
        </p:nvSpPr>
        <p:spPr>
          <a:xfrm>
            <a:off x="3727430" y="6413262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[Ni et al. 2011]</a:t>
            </a:r>
            <a:endParaRPr lang="en-SG" dirty="0"/>
          </a:p>
        </p:txBody>
      </p:sp>
      <p:sp>
        <p:nvSpPr>
          <p:cNvPr id="125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53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33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42"/>
          <p:cNvSpPr>
            <a:spLocks noGrp="1"/>
          </p:cNvSpPr>
          <p:nvPr>
            <p:ph type="ctrTitle"/>
          </p:nvPr>
        </p:nvSpPr>
        <p:spPr>
          <a:xfrm>
            <a:off x="820758" y="534194"/>
            <a:ext cx="7773750" cy="530357"/>
          </a:xfrm>
        </p:spPr>
        <p:txBody>
          <a:bodyPr/>
          <a:lstStyle/>
          <a:p>
            <a:r>
              <a:rPr lang="en-US" altLang="zh-CN" dirty="0"/>
              <a:t>RGB-Depth Feature: </a:t>
            </a:r>
            <a:r>
              <a:rPr lang="en-SG" dirty="0">
                <a:solidFill>
                  <a:srgbClr val="FF0000"/>
                </a:solidFill>
              </a:rPr>
              <a:t>DLMC-STIPs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457280" y="1524794"/>
            <a:ext cx="8763714" cy="2669208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252" lvl="1" indent="-4572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Leave-one-subject-out on RGBD-</a:t>
            </a:r>
            <a:r>
              <a:rPr lang="en-US" sz="2200" dirty="0" err="1" smtClean="0">
                <a:solidFill>
                  <a:schemeClr val="tx1"/>
                </a:solidFill>
              </a:rPr>
              <a:t>HuDaAct</a:t>
            </a:r>
            <a:r>
              <a:rPr lang="en-US" sz="2200" dirty="0" smtClean="0">
                <a:solidFill>
                  <a:schemeClr val="tx1"/>
                </a:solidFill>
              </a:rPr>
              <a:t> dataset</a:t>
            </a:r>
          </a:p>
          <a:p>
            <a:pPr marL="914252" lvl="1" indent="-4572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SVM classifier using </a:t>
            </a:r>
            <a:r>
              <a:rPr lang="el-GR" sz="2200" dirty="0" smtClean="0">
                <a:solidFill>
                  <a:schemeClr val="tx1"/>
                </a:solidFill>
              </a:rPr>
              <a:t>χ</a:t>
            </a:r>
            <a:r>
              <a:rPr lang="en-US" sz="2200" baseline="30000" dirty="0" smtClean="0">
                <a:solidFill>
                  <a:schemeClr val="tx1"/>
                </a:solidFill>
              </a:rPr>
              <a:t>2</a:t>
            </a:r>
            <a:r>
              <a:rPr lang="en-US" sz="2200" dirty="0" smtClean="0">
                <a:solidFill>
                  <a:schemeClr val="tx1"/>
                </a:solidFill>
              </a:rPr>
              <a:t> distance kernel, parameters set by cross-validation</a:t>
            </a:r>
          </a:p>
          <a:p>
            <a:pPr marL="914252" lvl="1" indent="-4572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Different code book sizes</a:t>
            </a:r>
          </a:p>
          <a:p>
            <a:pPr marL="914252" lvl="1" indent="-4572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Different number of depth layers</a:t>
            </a:r>
          </a:p>
          <a:p>
            <a:pPr marL="914252" lvl="1" indent="-4572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Compare classification accuracies</a:t>
            </a: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 smtClean="0">
              <a:solidFill>
                <a:schemeClr val="tx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69" y="4115594"/>
            <a:ext cx="7477125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5994" y="6353699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[Ni et al. 2011]</a:t>
            </a:r>
            <a:endParaRPr lang="en-SG" dirty="0"/>
          </a:p>
        </p:txBody>
      </p:sp>
      <p:sp>
        <p:nvSpPr>
          <p:cNvPr id="6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54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112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19" y="229394"/>
            <a:ext cx="7773750" cy="46275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S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794" y="915194"/>
            <a:ext cx="7391400" cy="5715000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solidFill>
                  <a:srgbClr val="00B0F0"/>
                </a:solidFill>
              </a:rPr>
              <a:t>PART I</a:t>
            </a:r>
            <a:r>
              <a:rPr lang="en-US" sz="2800" dirty="0" smtClean="0">
                <a:solidFill>
                  <a:schemeClr val="tx1"/>
                </a:solidFill>
              </a:rPr>
              <a:t> RGB based Action Recognition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Features for Action Representation </a:t>
            </a: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Shape and Pose</a:t>
            </a: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Motion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Action Recognition Framework</a:t>
            </a: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“Parts” + “Matching”</a:t>
            </a: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“Pooling” + </a:t>
            </a:r>
            <a:r>
              <a:rPr lang="en-US" sz="2000" dirty="0">
                <a:solidFill>
                  <a:schemeClr val="tx1"/>
                </a:solidFill>
              </a:rPr>
              <a:t>“Classifier”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Mid-level Approaches</a:t>
            </a:r>
          </a:p>
          <a:p>
            <a:pPr marL="342900" indent="-342900" algn="l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solidFill>
                  <a:srgbClr val="00B0F0"/>
                </a:solidFill>
              </a:rPr>
              <a:t>PART II </a:t>
            </a:r>
            <a:r>
              <a:rPr lang="en-US" sz="2800" dirty="0" smtClean="0">
                <a:solidFill>
                  <a:schemeClr val="tx1"/>
                </a:solidFill>
              </a:rPr>
              <a:t>RGB-Depth based Action Recognition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 Introduction to Depth Sensor (Kinect)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 RGB-Depth Features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RGB-Depth Context 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</a:rPr>
              <a:t>Conclusions and More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55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348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ingbing\Documents\MATLAB\untitled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5042"/>
            <a:ext cx="2785245" cy="196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ingbing\Desktop\2012.9.26\2012.9.26\gray-0002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14" y="1665224"/>
            <a:ext cx="1949210" cy="146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4350" y="2085699"/>
            <a:ext cx="304853" cy="60974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9" tIns="45725" rIns="91449" bIns="45725" rtlCol="0" anchor="ctr"/>
          <a:lstStyle/>
          <a:p>
            <a:pPr algn="ctr"/>
            <a:endParaRPr lang="en-SG"/>
          </a:p>
        </p:txBody>
      </p:sp>
      <p:sp>
        <p:nvSpPr>
          <p:cNvPr id="7" name="Rectangle 6"/>
          <p:cNvSpPr/>
          <p:nvPr/>
        </p:nvSpPr>
        <p:spPr>
          <a:xfrm>
            <a:off x="1787549" y="1857046"/>
            <a:ext cx="304853" cy="60974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9" tIns="45725" rIns="91449" bIns="45725" rtlCol="0" anchor="ctr"/>
          <a:lstStyle/>
          <a:p>
            <a:pPr algn="ctr"/>
            <a:endParaRPr lang="en-SG"/>
          </a:p>
        </p:txBody>
      </p:sp>
      <p:sp>
        <p:nvSpPr>
          <p:cNvPr id="8" name="Rectangle 7"/>
          <p:cNvSpPr/>
          <p:nvPr/>
        </p:nvSpPr>
        <p:spPr>
          <a:xfrm>
            <a:off x="491924" y="2543005"/>
            <a:ext cx="304853" cy="60974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9" tIns="45725" rIns="91449" bIns="45725" rtlCol="0" anchor="ctr"/>
          <a:lstStyle/>
          <a:p>
            <a:pPr algn="ctr"/>
            <a:endParaRPr lang="en-SG"/>
          </a:p>
        </p:txBody>
      </p:sp>
      <p:sp>
        <p:nvSpPr>
          <p:cNvPr id="9" name="Rectangle 8"/>
          <p:cNvSpPr/>
          <p:nvPr/>
        </p:nvSpPr>
        <p:spPr>
          <a:xfrm>
            <a:off x="1053131" y="2314352"/>
            <a:ext cx="152426" cy="60974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9" tIns="45725" rIns="91449" bIns="45725" rtlCol="0" anchor="ctr"/>
          <a:lstStyle/>
          <a:p>
            <a:pPr algn="ctr"/>
            <a:endParaRPr lang="en-SG"/>
          </a:p>
        </p:txBody>
      </p:sp>
      <p:sp>
        <p:nvSpPr>
          <p:cNvPr id="10" name="Rectangle 9"/>
          <p:cNvSpPr/>
          <p:nvPr/>
        </p:nvSpPr>
        <p:spPr>
          <a:xfrm>
            <a:off x="1406483" y="2314352"/>
            <a:ext cx="152426" cy="60974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9" tIns="45725" rIns="91449" bIns="45725" rtlCol="0" anchor="ctr"/>
          <a:lstStyle/>
          <a:p>
            <a:pPr algn="ctr"/>
            <a:endParaRPr lang="en-SG"/>
          </a:p>
        </p:txBody>
      </p:sp>
      <p:sp>
        <p:nvSpPr>
          <p:cNvPr id="11" name="Rectangle 10"/>
          <p:cNvSpPr/>
          <p:nvPr/>
        </p:nvSpPr>
        <p:spPr>
          <a:xfrm>
            <a:off x="1482696" y="2009481"/>
            <a:ext cx="304853" cy="60974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9" tIns="45725" rIns="91449" bIns="45725" rtlCol="0" anchor="ctr"/>
          <a:lstStyle/>
          <a:p>
            <a:pPr algn="ctr"/>
            <a:endParaRPr lang="en-SG"/>
          </a:p>
        </p:txBody>
      </p:sp>
      <p:sp>
        <p:nvSpPr>
          <p:cNvPr id="12" name="Rectangle 11"/>
          <p:cNvSpPr/>
          <p:nvPr/>
        </p:nvSpPr>
        <p:spPr>
          <a:xfrm>
            <a:off x="1227252" y="2262062"/>
            <a:ext cx="114320" cy="60974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9" tIns="45725" rIns="91449" bIns="45725" rtlCol="0" anchor="ctr"/>
          <a:lstStyle/>
          <a:p>
            <a:pPr algn="ctr"/>
            <a:endParaRPr lang="en-SG"/>
          </a:p>
        </p:txBody>
      </p:sp>
      <p:sp>
        <p:nvSpPr>
          <p:cNvPr id="13" name="Rectangle 12"/>
          <p:cNvSpPr/>
          <p:nvPr/>
        </p:nvSpPr>
        <p:spPr>
          <a:xfrm>
            <a:off x="1524265" y="3858579"/>
            <a:ext cx="204531" cy="85225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9" tIns="45725" rIns="91449" bIns="45725" rtlCol="0" anchor="ctr"/>
          <a:lstStyle/>
          <a:p>
            <a:pPr algn="ctr"/>
            <a:endParaRPr lang="en-SG"/>
          </a:p>
        </p:txBody>
      </p:sp>
      <p:sp>
        <p:nvSpPr>
          <p:cNvPr id="14" name="Rectangle 13"/>
          <p:cNvSpPr/>
          <p:nvPr/>
        </p:nvSpPr>
        <p:spPr>
          <a:xfrm>
            <a:off x="1351058" y="3797132"/>
            <a:ext cx="152426" cy="85225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9" tIns="45725" rIns="91449" bIns="45725" rtlCol="0" anchor="ctr"/>
          <a:lstStyle/>
          <a:p>
            <a:pPr algn="ctr"/>
            <a:endParaRPr lang="en-SG"/>
          </a:p>
        </p:txBody>
      </p:sp>
      <p:sp>
        <p:nvSpPr>
          <p:cNvPr id="15" name="Rectangle 14"/>
          <p:cNvSpPr/>
          <p:nvPr/>
        </p:nvSpPr>
        <p:spPr>
          <a:xfrm>
            <a:off x="1012242" y="3810990"/>
            <a:ext cx="225179" cy="83839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9" tIns="45725" rIns="91449" bIns="45725" rtlCol="0" anchor="ctr"/>
          <a:lstStyle/>
          <a:p>
            <a:pPr algn="ctr"/>
            <a:endParaRPr lang="en-SG"/>
          </a:p>
        </p:txBody>
      </p:sp>
      <p:cxnSp>
        <p:nvCxnSpPr>
          <p:cNvPr id="22" name="Straight Connector 21"/>
          <p:cNvCxnSpPr/>
          <p:nvPr/>
        </p:nvCxnSpPr>
        <p:spPr>
          <a:xfrm>
            <a:off x="2972316" y="1676365"/>
            <a:ext cx="0" cy="3582229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630551" y="1600994"/>
            <a:ext cx="0" cy="3582229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Arrow 22"/>
          <p:cNvSpPr/>
          <p:nvPr/>
        </p:nvSpPr>
        <p:spPr>
          <a:xfrm>
            <a:off x="2591250" y="2957737"/>
            <a:ext cx="762132" cy="4746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9" tIns="45725" rIns="91449" bIns="45725" rtlCol="0" anchor="ctr"/>
          <a:lstStyle/>
          <a:p>
            <a:pPr algn="ctr"/>
            <a:endParaRPr lang="en-SG"/>
          </a:p>
        </p:txBody>
      </p:sp>
      <p:sp>
        <p:nvSpPr>
          <p:cNvPr id="30" name="Right Arrow 29"/>
          <p:cNvSpPr/>
          <p:nvPr/>
        </p:nvSpPr>
        <p:spPr>
          <a:xfrm>
            <a:off x="6325699" y="2955292"/>
            <a:ext cx="762132" cy="4746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9" tIns="45725" rIns="91449" bIns="45725" rtlCol="0" anchor="ctr"/>
          <a:lstStyle/>
          <a:p>
            <a:pPr algn="ctr"/>
            <a:endParaRPr lang="en-SG"/>
          </a:p>
        </p:txBody>
      </p:sp>
      <p:sp>
        <p:nvSpPr>
          <p:cNvPr id="24" name="TextBox 23"/>
          <p:cNvSpPr txBox="1"/>
          <p:nvPr/>
        </p:nvSpPr>
        <p:spPr>
          <a:xfrm>
            <a:off x="100582" y="1277074"/>
            <a:ext cx="3786412" cy="400120"/>
          </a:xfrm>
          <a:prstGeom prst="rect">
            <a:avLst/>
          </a:prstGeom>
          <a:noFill/>
        </p:spPr>
        <p:txBody>
          <a:bodyPr wrap="square" lIns="91449" tIns="45725" rIns="91449" bIns="45725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Individual Feature Extraction</a:t>
            </a:r>
            <a:endParaRPr lang="en-SG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07199" y="1295806"/>
            <a:ext cx="3128205" cy="400120"/>
          </a:xfrm>
          <a:prstGeom prst="rect">
            <a:avLst/>
          </a:prstGeom>
          <a:noFill/>
        </p:spPr>
        <p:txBody>
          <a:bodyPr wrap="square" lIns="91449" tIns="45725" rIns="91449" bIns="45725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Human-Human Context</a:t>
            </a:r>
            <a:endParaRPr lang="en-SG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84368" y="1295806"/>
            <a:ext cx="3128205" cy="400120"/>
          </a:xfrm>
          <a:prstGeom prst="rect">
            <a:avLst/>
          </a:prstGeom>
          <a:noFill/>
        </p:spPr>
        <p:txBody>
          <a:bodyPr wrap="square" lIns="91449" tIns="45725" rIns="91449" bIns="45725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Scene Context</a:t>
            </a:r>
            <a:endParaRPr lang="en-SG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4" name="Picture 33" descr="C:\Users\Pei.Yong\Desktop\depth-00014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831" y="1857046"/>
            <a:ext cx="1711335" cy="1236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 descr="C:\Users\Pei.Yong\Documents\MATLAB\harl_framework\NormMapResults\vid0003\norm-00014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154" y="3507352"/>
            <a:ext cx="1694012" cy="121824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Down Arrow 24"/>
          <p:cNvSpPr/>
          <p:nvPr/>
        </p:nvSpPr>
        <p:spPr>
          <a:xfrm>
            <a:off x="7773750" y="3145818"/>
            <a:ext cx="304853" cy="2840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9" tIns="45725" rIns="91449" bIns="45725" rtlCol="0" anchor="ctr"/>
          <a:lstStyle/>
          <a:p>
            <a:pPr algn="ctr"/>
            <a:endParaRPr lang="en-SG"/>
          </a:p>
        </p:txBody>
      </p:sp>
      <p:sp>
        <p:nvSpPr>
          <p:cNvPr id="26" name="Left Brace 25"/>
          <p:cNvSpPr/>
          <p:nvPr/>
        </p:nvSpPr>
        <p:spPr>
          <a:xfrm rot="16200000">
            <a:off x="4554561" y="2603681"/>
            <a:ext cx="445178" cy="6672120"/>
          </a:xfrm>
          <a:prstGeom prst="leftBrace">
            <a:avLst>
              <a:gd name="adj1" fmla="val 64364"/>
              <a:gd name="adj2" fmla="val 4829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9" tIns="45725" rIns="91449" bIns="45725" rtlCol="0" anchor="ctr"/>
          <a:lstStyle/>
          <a:p>
            <a:pPr algn="ctr"/>
            <a:endParaRPr lang="en-SG"/>
          </a:p>
        </p:txBody>
      </p:sp>
      <p:sp>
        <p:nvSpPr>
          <p:cNvPr id="38" name="TextBox 37"/>
          <p:cNvSpPr txBox="1"/>
          <p:nvPr/>
        </p:nvSpPr>
        <p:spPr>
          <a:xfrm>
            <a:off x="3429595" y="5029994"/>
            <a:ext cx="3128205" cy="707896"/>
          </a:xfrm>
          <a:prstGeom prst="rect">
            <a:avLst/>
          </a:prstGeom>
          <a:noFill/>
        </p:spPr>
        <p:txBody>
          <a:bodyPr wrap="square" lIns="91449" tIns="45725" rIns="91449" bIns="45725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Use depth to measure relative distance in 3D</a:t>
            </a:r>
            <a:endParaRPr lang="en-SG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8964" y="5042141"/>
            <a:ext cx="3128205" cy="707896"/>
          </a:xfrm>
          <a:prstGeom prst="rect">
            <a:avLst/>
          </a:prstGeom>
          <a:noFill/>
        </p:spPr>
        <p:txBody>
          <a:bodyPr wrap="square" lIns="91449" tIns="45725" rIns="91449" bIns="45725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Use depth heuristics to remove false detection</a:t>
            </a:r>
            <a:endParaRPr lang="en-SG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785482" y="6109945"/>
            <a:ext cx="4039301" cy="4308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9" tIns="45725" rIns="91449" bIns="45725" rtlCol="0">
            <a:spAutoFit/>
          </a:bodyPr>
          <a:lstStyle/>
          <a:p>
            <a:pPr algn="ctr"/>
            <a:r>
              <a:rPr lang="en-US" sz="2200" dirty="0" smtClean="0">
                <a:latin typeface="Calibri" pitchFamily="34" charset="0"/>
                <a:cs typeface="Calibri" pitchFamily="34" charset="0"/>
              </a:rPr>
              <a:t>More Accurate Activity Detection</a:t>
            </a:r>
            <a:endParaRPr lang="en-SG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58509" y="762794"/>
            <a:ext cx="9339584" cy="461675"/>
          </a:xfrm>
          <a:prstGeom prst="rect">
            <a:avLst/>
          </a:prstGeom>
          <a:noFill/>
        </p:spPr>
        <p:txBody>
          <a:bodyPr wrap="square" lIns="91449" tIns="45725" rIns="91449" bIns="45725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  <a:cs typeface="Calibri" pitchFamily="34" charset="0"/>
              </a:rPr>
              <a:t>Multi-Level Depth &amp; Image Fusion for Activity Detection</a:t>
            </a:r>
            <a:endParaRPr lang="en-SG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622215" y="2296418"/>
            <a:ext cx="165333" cy="65887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9" tIns="45725" rIns="91449" bIns="45725" rtlCol="0" anchor="ctr"/>
          <a:lstStyle/>
          <a:p>
            <a:pPr algn="ctr"/>
            <a:endParaRPr lang="en-SG"/>
          </a:p>
        </p:txBody>
      </p:sp>
      <p:sp>
        <p:nvSpPr>
          <p:cNvPr id="42" name="TextBox 41"/>
          <p:cNvSpPr txBox="1"/>
          <p:nvPr/>
        </p:nvSpPr>
        <p:spPr>
          <a:xfrm>
            <a:off x="6630195" y="5029994"/>
            <a:ext cx="2515394" cy="707896"/>
          </a:xfrm>
          <a:prstGeom prst="rect">
            <a:avLst/>
          </a:prstGeom>
          <a:noFill/>
        </p:spPr>
        <p:txBody>
          <a:bodyPr wrap="square" lIns="91449" tIns="45725" rIns="91449" bIns="45725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Model 3D scene structure using depth</a:t>
            </a:r>
            <a:endParaRPr lang="en-SG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Title 42"/>
          <p:cNvSpPr txBox="1">
            <a:spLocks/>
          </p:cNvSpPr>
          <p:nvPr/>
        </p:nvSpPr>
        <p:spPr>
          <a:xfrm>
            <a:off x="820758" y="360889"/>
            <a:ext cx="7773750" cy="530357"/>
          </a:xfrm>
          <a:prstGeom prst="rect">
            <a:avLst/>
          </a:prstGeom>
        </p:spPr>
        <p:txBody>
          <a:bodyPr lIns="32652" tIns="16326" rIns="32652" bIns="16326"/>
          <a:lstStyle>
            <a:lvl1pPr algn="ctr" defTabSz="914103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RGB-Depth Context: Interaction Recognition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087394" y="5956062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[Ni et al. 2013]</a:t>
            </a:r>
            <a:endParaRPr lang="en-SG" dirty="0"/>
          </a:p>
        </p:txBody>
      </p:sp>
      <p:grpSp>
        <p:nvGrpSpPr>
          <p:cNvPr id="21" name="Group 20"/>
          <p:cNvGrpSpPr/>
          <p:nvPr/>
        </p:nvGrpSpPr>
        <p:grpSpPr>
          <a:xfrm>
            <a:off x="3201194" y="2235901"/>
            <a:ext cx="2914875" cy="2565917"/>
            <a:chOff x="3353382" y="2693101"/>
            <a:chExt cx="2914875" cy="2565917"/>
          </a:xfrm>
        </p:grpSpPr>
        <p:sp>
          <p:nvSpPr>
            <p:cNvPr id="6" name="TextBox 5"/>
            <p:cNvSpPr txBox="1"/>
            <p:nvPr/>
          </p:nvSpPr>
          <p:spPr>
            <a:xfrm>
              <a:off x="4420368" y="4797246"/>
              <a:ext cx="381066" cy="461772"/>
            </a:xfrm>
            <a:prstGeom prst="rect">
              <a:avLst/>
            </a:prstGeom>
            <a:noFill/>
          </p:spPr>
          <p:txBody>
            <a:bodyPr wrap="square" lIns="91449" tIns="45725" rIns="91449" bIns="45725" rtlCol="0">
              <a:spAutoFit/>
            </a:bodyPr>
            <a:lstStyle/>
            <a:p>
              <a:r>
                <a:rPr lang="en-US" sz="2400" dirty="0"/>
                <a:t>x</a:t>
              </a:r>
              <a:endParaRPr lang="en-SG" sz="2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53382" y="3766048"/>
              <a:ext cx="381066" cy="461772"/>
            </a:xfrm>
            <a:prstGeom prst="rect">
              <a:avLst/>
            </a:prstGeom>
            <a:noFill/>
          </p:spPr>
          <p:txBody>
            <a:bodyPr wrap="square" lIns="91449" tIns="45725" rIns="91449" bIns="45725" rtlCol="0">
              <a:spAutoFit/>
            </a:bodyPr>
            <a:lstStyle/>
            <a:p>
              <a:r>
                <a:rPr lang="en-US" sz="2400" dirty="0"/>
                <a:t>y</a:t>
              </a:r>
              <a:endParaRPr lang="en-SG" sz="2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68854" y="2693101"/>
              <a:ext cx="381066" cy="461772"/>
            </a:xfrm>
            <a:prstGeom prst="rect">
              <a:avLst/>
            </a:prstGeom>
            <a:noFill/>
          </p:spPr>
          <p:txBody>
            <a:bodyPr wrap="square" lIns="91449" tIns="45725" rIns="91449" bIns="45725" rtlCol="0">
              <a:spAutoFit/>
            </a:bodyPr>
            <a:lstStyle/>
            <a:p>
              <a:r>
                <a:rPr lang="en-US" sz="2400" dirty="0"/>
                <a:t>z</a:t>
              </a:r>
              <a:endParaRPr lang="en-SG" sz="2400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4286713" y="2971542"/>
              <a:ext cx="1981544" cy="1524352"/>
              <a:chOff x="1341120" y="1813561"/>
              <a:chExt cx="2179320" cy="1727199"/>
            </a:xfrm>
          </p:grpSpPr>
          <p:pic>
            <p:nvPicPr>
              <p:cNvPr id="46" name="Picture 2" descr="C:\Users\Bingbing\Desktop\hs1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1120" y="1813561"/>
                <a:ext cx="2179320" cy="1690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2430780" y="1963207"/>
                <a:ext cx="586740" cy="1541304"/>
              </a:xfrm>
              <a:prstGeom prst="rect">
                <a:avLst/>
              </a:prstGeom>
              <a:solidFill>
                <a:srgbClr val="FFC000">
                  <a:alpha val="25000"/>
                </a:srgb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760220" y="2106105"/>
                <a:ext cx="586740" cy="1434655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1882" tIns="50941" rIns="101882" bIns="50941" rtlCol="0" anchor="ctr"/>
              <a:lstStyle/>
              <a:p>
                <a:pPr algn="ctr"/>
                <a:endParaRPr lang="en-SG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3994808" y="3150325"/>
              <a:ext cx="1981544" cy="1524352"/>
              <a:chOff x="1341120" y="1813561"/>
              <a:chExt cx="2179320" cy="1727199"/>
            </a:xfrm>
          </p:grpSpPr>
          <p:pic>
            <p:nvPicPr>
              <p:cNvPr id="50" name="Picture 2" descr="C:\Users\Bingbing\Desktop\hs1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1120" y="1813561"/>
                <a:ext cx="2179320" cy="1690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" name="Rectangle 50"/>
              <p:cNvSpPr/>
              <p:nvPr/>
            </p:nvSpPr>
            <p:spPr>
              <a:xfrm>
                <a:off x="2430780" y="1963207"/>
                <a:ext cx="586740" cy="1541304"/>
              </a:xfrm>
              <a:prstGeom prst="rect">
                <a:avLst/>
              </a:prstGeom>
              <a:solidFill>
                <a:srgbClr val="FFC000">
                  <a:alpha val="25000"/>
                </a:srgb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1760220" y="2106105"/>
                <a:ext cx="586740" cy="1434655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1882" tIns="50941" rIns="101882" bIns="50941" rtlCol="0" anchor="ctr"/>
              <a:lstStyle/>
              <a:p>
                <a:pPr algn="ctr"/>
                <a:endParaRPr lang="en-SG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3689955" y="3322129"/>
              <a:ext cx="1981544" cy="1524352"/>
              <a:chOff x="1341120" y="1813561"/>
              <a:chExt cx="2179320" cy="1727199"/>
            </a:xfrm>
          </p:grpSpPr>
          <p:pic>
            <p:nvPicPr>
              <p:cNvPr id="54" name="Picture 2" descr="C:\Users\Bingbing\Desktop\hs1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1120" y="1813561"/>
                <a:ext cx="2179320" cy="1690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5" name="Rectangle 54"/>
              <p:cNvSpPr/>
              <p:nvPr/>
            </p:nvSpPr>
            <p:spPr>
              <a:xfrm>
                <a:off x="2430780" y="1963207"/>
                <a:ext cx="586740" cy="1541304"/>
              </a:xfrm>
              <a:prstGeom prst="rect">
                <a:avLst/>
              </a:prstGeom>
              <a:solidFill>
                <a:srgbClr val="FFC000">
                  <a:alpha val="25000"/>
                </a:srgb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1760220" y="2106105"/>
                <a:ext cx="586740" cy="1434655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1882" tIns="50941" rIns="101882" bIns="50941" rtlCol="0" anchor="ctr"/>
              <a:lstStyle/>
              <a:p>
                <a:pPr algn="ctr"/>
                <a:endParaRPr lang="en-SG"/>
              </a:p>
            </p:txBody>
          </p:sp>
        </p:grpSp>
        <p:cxnSp>
          <p:nvCxnSpPr>
            <p:cNvPr id="17" name="Straight Arrow Connector 16"/>
            <p:cNvCxnSpPr/>
            <p:nvPr/>
          </p:nvCxnSpPr>
          <p:spPr>
            <a:xfrm flipV="1">
              <a:off x="4411283" y="3991596"/>
              <a:ext cx="582161" cy="262736"/>
            </a:xfrm>
            <a:prstGeom prst="straightConnector1">
              <a:avLst/>
            </a:prstGeom>
            <a:noFill/>
            <a:ln>
              <a:solidFill>
                <a:schemeClr val="accent1"/>
              </a:solidFill>
              <a:prstDash val="sysDot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0" name="TextBox 59"/>
          <p:cNvSpPr txBox="1"/>
          <p:nvPr/>
        </p:nvSpPr>
        <p:spPr>
          <a:xfrm>
            <a:off x="7087394" y="4617736"/>
            <a:ext cx="1771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</a:t>
            </a:r>
            <a:r>
              <a:rPr lang="en-US" sz="1400" dirty="0" smtClean="0"/>
              <a:t>cene orientation map</a:t>
            </a:r>
            <a:endParaRPr lang="en-SG" sz="1400" dirty="0"/>
          </a:p>
        </p:txBody>
      </p:sp>
      <p:sp>
        <p:nvSpPr>
          <p:cNvPr id="57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56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850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032" y="351989"/>
            <a:ext cx="8115300" cy="410805"/>
          </a:xfrm>
        </p:spPr>
        <p:txBody>
          <a:bodyPr/>
          <a:lstStyle/>
          <a:p>
            <a:r>
              <a:rPr lang="en-US" dirty="0" smtClean="0"/>
              <a:t>Fuse Different Levels Via Bayesian Network</a:t>
            </a:r>
            <a:endParaRPr lang="en-SG" dirty="0"/>
          </a:p>
        </p:txBody>
      </p:sp>
      <p:sp>
        <p:nvSpPr>
          <p:cNvPr id="4" name="Oval 3"/>
          <p:cNvSpPr/>
          <p:nvPr/>
        </p:nvSpPr>
        <p:spPr>
          <a:xfrm>
            <a:off x="1565836" y="1008763"/>
            <a:ext cx="1330267" cy="12777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9" tIns="45725" rIns="91449" bIns="45725" rtlCol="0" anchor="ctr"/>
          <a:lstStyle/>
          <a:p>
            <a:pPr algn="ctr"/>
            <a:r>
              <a:rPr lang="en-US" sz="2800" b="1" dirty="0"/>
              <a:t>T</a:t>
            </a:r>
            <a:r>
              <a:rPr lang="en-US" sz="2800" b="1" baseline="-25000" dirty="0"/>
              <a:t>1</a:t>
            </a:r>
            <a:endParaRPr lang="en-SG" sz="2800" b="1" baseline="-25000" dirty="0"/>
          </a:p>
        </p:txBody>
      </p:sp>
      <p:sp>
        <p:nvSpPr>
          <p:cNvPr id="5" name="Oval 4"/>
          <p:cNvSpPr/>
          <p:nvPr/>
        </p:nvSpPr>
        <p:spPr>
          <a:xfrm>
            <a:off x="3949231" y="1008763"/>
            <a:ext cx="1233269" cy="12777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9" tIns="45725" rIns="91449" bIns="45725" rtlCol="0" anchor="ctr"/>
          <a:lstStyle/>
          <a:p>
            <a:pPr algn="ctr"/>
            <a:r>
              <a:rPr lang="en-US" sz="2800" b="1" dirty="0"/>
              <a:t>T</a:t>
            </a:r>
            <a:r>
              <a:rPr lang="en-US" sz="2800" b="1" baseline="-25000" dirty="0"/>
              <a:t>2</a:t>
            </a:r>
            <a:endParaRPr lang="en-SG" sz="2800" b="1" baseline="-25000" dirty="0"/>
          </a:p>
        </p:txBody>
      </p:sp>
      <p:sp>
        <p:nvSpPr>
          <p:cNvPr id="6" name="Oval 5"/>
          <p:cNvSpPr/>
          <p:nvPr/>
        </p:nvSpPr>
        <p:spPr>
          <a:xfrm>
            <a:off x="7662894" y="3631547"/>
            <a:ext cx="1066985" cy="10670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9" tIns="45725" rIns="91449" bIns="45725" rtlCol="0" anchor="ctr"/>
          <a:lstStyle/>
          <a:p>
            <a:pPr algn="ctr"/>
            <a:r>
              <a:rPr lang="en-US" sz="2800" b="1" dirty="0"/>
              <a:t>f</a:t>
            </a:r>
            <a:r>
              <a:rPr lang="en-US" sz="2800" b="1" baseline="-25000" dirty="0"/>
              <a:t>s</a:t>
            </a:r>
            <a:endParaRPr lang="en-SG" sz="2800" b="1" baseline="-25000" dirty="0"/>
          </a:p>
        </p:txBody>
      </p:sp>
      <p:sp>
        <p:nvSpPr>
          <p:cNvPr id="7" name="Oval 6"/>
          <p:cNvSpPr/>
          <p:nvPr/>
        </p:nvSpPr>
        <p:spPr>
          <a:xfrm>
            <a:off x="138569" y="3417121"/>
            <a:ext cx="1260983" cy="12231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9" tIns="45725" rIns="91449" bIns="45725" rtlCol="0" anchor="ctr"/>
          <a:lstStyle/>
          <a:p>
            <a:pPr algn="ctr"/>
            <a:endParaRPr lang="en-US" sz="2000" b="1" dirty="0"/>
          </a:p>
          <a:p>
            <a:pPr algn="ctr"/>
            <a:r>
              <a:rPr lang="en-US" sz="2200" b="1" dirty="0"/>
              <a:t>f</a:t>
            </a:r>
            <a:r>
              <a:rPr lang="en-US" sz="2200" b="1" baseline="-25000" dirty="0"/>
              <a:t>u</a:t>
            </a:r>
            <a:r>
              <a:rPr lang="en-US" sz="2200" b="1" dirty="0"/>
              <a:t>(T</a:t>
            </a:r>
            <a:r>
              <a:rPr lang="en-US" sz="2200" b="1" baseline="-25000" dirty="0"/>
              <a:t>1</a:t>
            </a:r>
            <a:r>
              <a:rPr lang="en-US" sz="2000" b="1" dirty="0"/>
              <a:t>)</a:t>
            </a:r>
            <a:endParaRPr lang="en-SG" sz="2000" b="1" dirty="0"/>
          </a:p>
          <a:p>
            <a:pPr algn="ctr"/>
            <a:endParaRPr lang="en-SG" baseline="-25000" dirty="0"/>
          </a:p>
        </p:txBody>
      </p:sp>
      <p:sp>
        <p:nvSpPr>
          <p:cNvPr id="8" name="Oval 7"/>
          <p:cNvSpPr/>
          <p:nvPr/>
        </p:nvSpPr>
        <p:spPr>
          <a:xfrm>
            <a:off x="3244258" y="3490934"/>
            <a:ext cx="1189967" cy="1216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9" tIns="45725" rIns="91449" bIns="45725" rtlCol="0" anchor="ctr"/>
          <a:lstStyle/>
          <a:p>
            <a:pPr algn="ctr"/>
            <a:r>
              <a:rPr lang="en-US" sz="2800" b="1" dirty="0"/>
              <a:t>f</a:t>
            </a:r>
            <a:r>
              <a:rPr lang="en-US" sz="2800" b="1" baseline="-25000" dirty="0"/>
              <a:t>d</a:t>
            </a:r>
            <a:endParaRPr lang="en-SG" sz="2800" b="1" baseline="-25000" dirty="0"/>
          </a:p>
        </p:txBody>
      </p:sp>
      <p:sp>
        <p:nvSpPr>
          <p:cNvPr id="9" name="Oval 8"/>
          <p:cNvSpPr/>
          <p:nvPr/>
        </p:nvSpPr>
        <p:spPr>
          <a:xfrm>
            <a:off x="6000060" y="3506012"/>
            <a:ext cx="1205555" cy="12575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9" tIns="45725" rIns="91449" bIns="45725" rtlCol="0" anchor="ctr"/>
          <a:lstStyle/>
          <a:p>
            <a:pPr algn="ctr"/>
            <a:r>
              <a:rPr lang="en-US" sz="2800" b="1" dirty="0" err="1"/>
              <a:t>f</a:t>
            </a:r>
            <a:r>
              <a:rPr lang="en-US" sz="2800" b="1" baseline="-25000" dirty="0" err="1"/>
              <a:t>o</a:t>
            </a:r>
            <a:endParaRPr lang="en-SG" sz="2800" b="1" baseline="-25000" dirty="0"/>
          </a:p>
        </p:txBody>
      </p:sp>
      <p:sp>
        <p:nvSpPr>
          <p:cNvPr id="10" name="Oval 9"/>
          <p:cNvSpPr/>
          <p:nvPr/>
        </p:nvSpPr>
        <p:spPr>
          <a:xfrm>
            <a:off x="1711335" y="3484371"/>
            <a:ext cx="1267910" cy="12231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9" tIns="45725" rIns="91449" bIns="45725" rtlCol="0" anchor="ctr"/>
          <a:lstStyle/>
          <a:p>
            <a:pPr algn="ctr"/>
            <a:r>
              <a:rPr lang="en-US" sz="2200" b="1" dirty="0"/>
              <a:t>f</a:t>
            </a:r>
            <a:r>
              <a:rPr lang="en-US" sz="2200" b="1" baseline="-25000" dirty="0"/>
              <a:t>u</a:t>
            </a:r>
            <a:r>
              <a:rPr lang="en-US" sz="2200" b="1" dirty="0"/>
              <a:t>(T</a:t>
            </a:r>
            <a:r>
              <a:rPr lang="en-US" sz="2200" b="1" baseline="-25000" dirty="0"/>
              <a:t>2</a:t>
            </a:r>
            <a:r>
              <a:rPr lang="en-US" sz="2200" b="1" dirty="0"/>
              <a:t>)</a:t>
            </a:r>
            <a:endParaRPr lang="en-SG" sz="2200" b="1" dirty="0"/>
          </a:p>
        </p:txBody>
      </p:sp>
      <p:sp>
        <p:nvSpPr>
          <p:cNvPr id="11" name="Oval 10"/>
          <p:cNvSpPr/>
          <p:nvPr/>
        </p:nvSpPr>
        <p:spPr>
          <a:xfrm>
            <a:off x="4614365" y="3497045"/>
            <a:ext cx="1205555" cy="12015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9" tIns="45725" rIns="91449" bIns="45725" rtlCol="0" anchor="ctr"/>
          <a:lstStyle/>
          <a:p>
            <a:pPr algn="ctr"/>
            <a:r>
              <a:rPr lang="en-US" sz="2800" b="1" dirty="0" err="1"/>
              <a:t>f</a:t>
            </a:r>
            <a:r>
              <a:rPr lang="en-US" sz="2800" b="1" baseline="-25000" dirty="0" err="1"/>
              <a:t>v</a:t>
            </a:r>
            <a:endParaRPr lang="en-SG" sz="2800" b="1" baseline="-25000" dirty="0"/>
          </a:p>
        </p:txBody>
      </p:sp>
      <p:sp>
        <p:nvSpPr>
          <p:cNvPr id="12" name="Oval 11"/>
          <p:cNvSpPr/>
          <p:nvPr/>
        </p:nvSpPr>
        <p:spPr>
          <a:xfrm>
            <a:off x="4115515" y="5259017"/>
            <a:ext cx="1066985" cy="10670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9" tIns="45725" rIns="91449" bIns="45725" rtlCol="0" anchor="ctr"/>
          <a:lstStyle/>
          <a:p>
            <a:pPr algn="ctr"/>
            <a:r>
              <a:rPr lang="en-US" sz="2800" dirty="0"/>
              <a:t>A</a:t>
            </a:r>
            <a:endParaRPr lang="en-SG" sz="2800" baseline="-25000" dirty="0"/>
          </a:p>
        </p:txBody>
      </p:sp>
      <p:cxnSp>
        <p:nvCxnSpPr>
          <p:cNvPr id="13" name="Straight Arrow Connector 12"/>
          <p:cNvCxnSpPr>
            <a:stCxn id="4" idx="4"/>
            <a:endCxn id="7" idx="0"/>
          </p:cNvCxnSpPr>
          <p:nvPr/>
        </p:nvCxnSpPr>
        <p:spPr>
          <a:xfrm flipH="1">
            <a:off x="769061" y="2286529"/>
            <a:ext cx="1461908" cy="113059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4"/>
            <a:endCxn id="10" idx="0"/>
          </p:cNvCxnSpPr>
          <p:nvPr/>
        </p:nvCxnSpPr>
        <p:spPr>
          <a:xfrm flipH="1">
            <a:off x="2345290" y="2286529"/>
            <a:ext cx="2220576" cy="11978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4" idx="4"/>
            <a:endCxn id="8" idx="0"/>
          </p:cNvCxnSpPr>
          <p:nvPr/>
        </p:nvCxnSpPr>
        <p:spPr>
          <a:xfrm>
            <a:off x="2230969" y="2286530"/>
            <a:ext cx="1608272" cy="120440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5" idx="4"/>
            <a:endCxn id="8" idx="0"/>
          </p:cNvCxnSpPr>
          <p:nvPr/>
        </p:nvCxnSpPr>
        <p:spPr>
          <a:xfrm flipH="1">
            <a:off x="3839241" y="2286530"/>
            <a:ext cx="726624" cy="120440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4" idx="4"/>
            <a:endCxn id="11" idx="0"/>
          </p:cNvCxnSpPr>
          <p:nvPr/>
        </p:nvCxnSpPr>
        <p:spPr>
          <a:xfrm>
            <a:off x="2230969" y="2286529"/>
            <a:ext cx="2986173" cy="121051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5" idx="4"/>
            <a:endCxn id="11" idx="0"/>
          </p:cNvCxnSpPr>
          <p:nvPr/>
        </p:nvCxnSpPr>
        <p:spPr>
          <a:xfrm>
            <a:off x="4565865" y="2286529"/>
            <a:ext cx="651277" cy="121051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4" idx="4"/>
            <a:endCxn id="9" idx="0"/>
          </p:cNvCxnSpPr>
          <p:nvPr/>
        </p:nvCxnSpPr>
        <p:spPr>
          <a:xfrm>
            <a:off x="2230969" y="2286529"/>
            <a:ext cx="4371868" cy="12194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5" idx="4"/>
            <a:endCxn id="9" idx="0"/>
          </p:cNvCxnSpPr>
          <p:nvPr/>
        </p:nvCxnSpPr>
        <p:spPr>
          <a:xfrm>
            <a:off x="4565865" y="2286529"/>
            <a:ext cx="2036972" cy="12194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4"/>
            <a:endCxn id="12" idx="0"/>
          </p:cNvCxnSpPr>
          <p:nvPr/>
        </p:nvCxnSpPr>
        <p:spPr>
          <a:xfrm>
            <a:off x="769061" y="4640309"/>
            <a:ext cx="3879946" cy="6187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0" idx="4"/>
            <a:endCxn id="12" idx="0"/>
          </p:cNvCxnSpPr>
          <p:nvPr/>
        </p:nvCxnSpPr>
        <p:spPr>
          <a:xfrm>
            <a:off x="2345291" y="4707560"/>
            <a:ext cx="2303717" cy="55145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8" idx="4"/>
            <a:endCxn id="12" idx="0"/>
          </p:cNvCxnSpPr>
          <p:nvPr/>
        </p:nvCxnSpPr>
        <p:spPr>
          <a:xfrm>
            <a:off x="3839241" y="4707560"/>
            <a:ext cx="809766" cy="55145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1" idx="4"/>
            <a:endCxn id="12" idx="0"/>
          </p:cNvCxnSpPr>
          <p:nvPr/>
        </p:nvCxnSpPr>
        <p:spPr>
          <a:xfrm flipH="1">
            <a:off x="4649007" y="4698594"/>
            <a:ext cx="568135" cy="56042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9" idx="4"/>
            <a:endCxn id="12" idx="0"/>
          </p:cNvCxnSpPr>
          <p:nvPr/>
        </p:nvCxnSpPr>
        <p:spPr>
          <a:xfrm flipH="1">
            <a:off x="4649007" y="4763603"/>
            <a:ext cx="1953830" cy="49541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6" idx="4"/>
            <a:endCxn id="12" idx="0"/>
          </p:cNvCxnSpPr>
          <p:nvPr/>
        </p:nvCxnSpPr>
        <p:spPr>
          <a:xfrm flipH="1">
            <a:off x="4649007" y="4698594"/>
            <a:ext cx="3547380" cy="56042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625922" y="721049"/>
            <a:ext cx="3519666" cy="2462223"/>
          </a:xfrm>
          <a:prstGeom prst="rect">
            <a:avLst/>
          </a:prstGeom>
          <a:noFill/>
        </p:spPr>
        <p:txBody>
          <a:bodyPr wrap="square" lIns="91449" tIns="45725" rIns="91449" bIns="45725" rtlCol="0">
            <a:spAutoFit/>
          </a:bodyPr>
          <a:lstStyle/>
          <a:p>
            <a:r>
              <a:rPr lang="en-US" sz="2200" dirty="0">
                <a:latin typeface="Calibri" pitchFamily="34" charset="0"/>
                <a:cs typeface="Calibri" pitchFamily="34" charset="0"/>
              </a:rPr>
              <a:t>T</a:t>
            </a:r>
            <a:r>
              <a:rPr lang="en-US" sz="2200" baseline="-25000" dirty="0">
                <a:latin typeface="Calibri" pitchFamily="34" charset="0"/>
                <a:cs typeface="Calibri" pitchFamily="34" charset="0"/>
              </a:rPr>
              <a:t>1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, T</a:t>
            </a:r>
            <a:r>
              <a:rPr lang="en-US" sz="22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: two tracklets of human key pose/object detections</a:t>
            </a:r>
          </a:p>
          <a:p>
            <a:r>
              <a:rPr lang="en-US" sz="2200" dirty="0">
                <a:latin typeface="Calibri" pitchFamily="34" charset="0"/>
                <a:cs typeface="Calibri" pitchFamily="34" charset="0"/>
              </a:rPr>
              <a:t>f</a:t>
            </a:r>
            <a:r>
              <a:rPr lang="en-US" sz="2200" baseline="-25000" dirty="0">
                <a:latin typeface="Calibri" pitchFamily="34" charset="0"/>
                <a:cs typeface="Calibri" pitchFamily="34" charset="0"/>
              </a:rPr>
              <a:t>u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: single tracklet attribute</a:t>
            </a:r>
          </a:p>
          <a:p>
            <a:r>
              <a:rPr lang="en-US" sz="2200" dirty="0">
                <a:latin typeface="Calibri" pitchFamily="34" charset="0"/>
                <a:cs typeface="Calibri" pitchFamily="34" charset="0"/>
              </a:rPr>
              <a:t>f</a:t>
            </a:r>
            <a:r>
              <a:rPr lang="en-US" sz="2200" baseline="-25000" dirty="0">
                <a:latin typeface="Calibri" pitchFamily="34" charset="0"/>
                <a:cs typeface="Calibri" pitchFamily="34" charset="0"/>
              </a:rPr>
              <a:t>d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f</a:t>
            </a:r>
            <a:r>
              <a:rPr lang="en-US" sz="2200" baseline="-25000" dirty="0" err="1">
                <a:latin typeface="Calibri" pitchFamily="34" charset="0"/>
                <a:cs typeface="Calibri" pitchFamily="34" charset="0"/>
              </a:rPr>
              <a:t>v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f</a:t>
            </a:r>
            <a:r>
              <a:rPr lang="en-US" sz="2200" baseline="-25000" dirty="0" err="1">
                <a:latin typeface="Calibri" pitchFamily="34" charset="0"/>
                <a:cs typeface="Calibri" pitchFamily="34" charset="0"/>
              </a:rPr>
              <a:t>o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: contextual attributes  between tracklets</a:t>
            </a:r>
          </a:p>
          <a:p>
            <a:r>
              <a:rPr lang="en-US" sz="2200" dirty="0">
                <a:latin typeface="Calibri" pitchFamily="34" charset="0"/>
                <a:cs typeface="Calibri" pitchFamily="34" charset="0"/>
              </a:rPr>
              <a:t>f</a:t>
            </a:r>
            <a:r>
              <a:rPr lang="en-US" sz="2200" baseline="-25000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: scene type attribute</a:t>
            </a:r>
            <a:endParaRPr lang="en-SG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87353" y="5563889"/>
            <a:ext cx="2667463" cy="538619"/>
          </a:xfrm>
          <a:prstGeom prst="rect">
            <a:avLst/>
          </a:prstGeom>
          <a:noFill/>
        </p:spPr>
        <p:txBody>
          <a:bodyPr wrap="square" lIns="91449" tIns="45725" rIns="91449" bIns="45725" rtlCol="0">
            <a:spAutoFit/>
          </a:bodyPr>
          <a:lstStyle/>
          <a:p>
            <a:r>
              <a:rPr lang="en-US" sz="2900" dirty="0"/>
              <a:t>A : action label</a:t>
            </a:r>
            <a:endParaRPr lang="en-SG" sz="2900" dirty="0"/>
          </a:p>
        </p:txBody>
      </p:sp>
      <p:sp>
        <p:nvSpPr>
          <p:cNvPr id="29" name="TextBox 28"/>
          <p:cNvSpPr txBox="1"/>
          <p:nvPr/>
        </p:nvSpPr>
        <p:spPr>
          <a:xfrm>
            <a:off x="3699449" y="6413262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[Ni et al. 2013]</a:t>
            </a:r>
            <a:endParaRPr lang="en-SG" dirty="0"/>
          </a:p>
        </p:txBody>
      </p:sp>
      <p:sp>
        <p:nvSpPr>
          <p:cNvPr id="30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57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060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594" y="428189"/>
            <a:ext cx="8201772" cy="410805"/>
          </a:xfrm>
        </p:spPr>
        <p:txBody>
          <a:bodyPr/>
          <a:lstStyle/>
          <a:p>
            <a:r>
              <a:rPr lang="en-US" dirty="0" smtClean="0"/>
              <a:t>RGBD Context: Fine-grained Action Detection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594" y="991394"/>
            <a:ext cx="8686800" cy="1371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Fine-grained action detection has potential application in assisted living</a:t>
            </a:r>
          </a:p>
          <a:p>
            <a:r>
              <a:rPr lang="en-US" dirty="0" smtClean="0"/>
              <a:t>It is a difficult task due to frequent and subtle interaction between hand/object</a:t>
            </a:r>
            <a:endParaRPr lang="en-SG" dirty="0"/>
          </a:p>
        </p:txBody>
      </p:sp>
      <p:pic>
        <p:nvPicPr>
          <p:cNvPr id="1026" name="Picture 2" descr="C:\Users\bingbing.ni\working\Datasets\Kitchen_actions_updated\Kitchen_actions_updated_images\person1_baking\image-000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94" y="4427719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ingbing.ni\working\Datasets\Kitchen_actions_updated\Kitchen_actions_updated_images\person2_cutting\image-0000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394" y="1950925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ingbing.ni\working\Datasets\Kitchen_actions_updated\Kitchen_actions_updated_images\person3_breaking\image-0000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94" y="1950925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bingbing.ni\working\Datasets\Kitchen_actions_updated\Kitchen_actions_updated_images\person4_mixing\image-0000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251" y="4427719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1194" y="1950925"/>
            <a:ext cx="1143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breaking</a:t>
            </a:r>
            <a:endParaRPr lang="en-SG" dirty="0"/>
          </a:p>
        </p:txBody>
      </p:sp>
      <p:sp>
        <p:nvSpPr>
          <p:cNvPr id="9" name="TextBox 8"/>
          <p:cNvSpPr txBox="1"/>
          <p:nvPr/>
        </p:nvSpPr>
        <p:spPr>
          <a:xfrm>
            <a:off x="7087394" y="1950925"/>
            <a:ext cx="1143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cutting</a:t>
            </a:r>
            <a:endParaRPr lang="en-SG" dirty="0"/>
          </a:p>
        </p:txBody>
      </p:sp>
      <p:sp>
        <p:nvSpPr>
          <p:cNvPr id="10" name="TextBox 9"/>
          <p:cNvSpPr txBox="1"/>
          <p:nvPr/>
        </p:nvSpPr>
        <p:spPr>
          <a:xfrm>
            <a:off x="3201194" y="4427719"/>
            <a:ext cx="1143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baking</a:t>
            </a:r>
            <a:endParaRPr lang="en-SG" dirty="0"/>
          </a:p>
        </p:txBody>
      </p:sp>
      <p:sp>
        <p:nvSpPr>
          <p:cNvPr id="11" name="TextBox 10"/>
          <p:cNvSpPr txBox="1"/>
          <p:nvPr/>
        </p:nvSpPr>
        <p:spPr>
          <a:xfrm>
            <a:off x="7087394" y="4427719"/>
            <a:ext cx="1143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mixing</a:t>
            </a:r>
            <a:endParaRPr lang="en-SG" dirty="0"/>
          </a:p>
        </p:txBody>
      </p:sp>
      <p:sp>
        <p:nvSpPr>
          <p:cNvPr id="12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58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941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4" y="915194"/>
            <a:ext cx="8851681" cy="353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7137" y="4620944"/>
            <a:ext cx="8883938" cy="223864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Track hand and object jointly using </a:t>
            </a:r>
            <a:r>
              <a:rPr lang="en-US" b="1" i="1" dirty="0" smtClean="0"/>
              <a:t>RGB-Depth</a:t>
            </a:r>
            <a:r>
              <a:rPr lang="en-US" dirty="0" smtClean="0"/>
              <a:t> data</a:t>
            </a:r>
          </a:p>
          <a:p>
            <a:r>
              <a:rPr lang="en-US" dirty="0" smtClean="0"/>
              <a:t>Infer the “interaction status”: </a:t>
            </a:r>
            <a:r>
              <a:rPr lang="en-US" dirty="0" smtClean="0">
                <a:solidFill>
                  <a:srgbClr val="FF0000"/>
                </a:solidFill>
              </a:rPr>
              <a:t>what</a:t>
            </a:r>
            <a:r>
              <a:rPr lang="en-US" dirty="0" smtClean="0"/>
              <a:t> is the object being manipulated and </a:t>
            </a:r>
            <a:r>
              <a:rPr lang="en-US" dirty="0" smtClean="0">
                <a:solidFill>
                  <a:srgbClr val="FF0000"/>
                </a:solidFill>
              </a:rPr>
              <a:t>where</a:t>
            </a:r>
            <a:r>
              <a:rPr lang="en-US" dirty="0" smtClean="0"/>
              <a:t> is the position of interaction</a:t>
            </a:r>
          </a:p>
          <a:p>
            <a:r>
              <a:rPr lang="en-US" dirty="0" smtClean="0"/>
              <a:t>Use the inferred “interaction status” to retrieve relevant kitchen action sequences from the training database</a:t>
            </a:r>
          </a:p>
          <a:p>
            <a:r>
              <a:rPr lang="en-US" dirty="0" smtClean="0"/>
              <a:t>Parse the action labels from the relevant training videos towards the testing video sequence</a:t>
            </a:r>
          </a:p>
          <a:p>
            <a:endParaRPr lang="en-SG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6594" y="351989"/>
            <a:ext cx="8201772" cy="410805"/>
          </a:xfrm>
        </p:spPr>
        <p:txBody>
          <a:bodyPr/>
          <a:lstStyle/>
          <a:p>
            <a:r>
              <a:rPr lang="en-US" dirty="0" smtClean="0"/>
              <a:t>RGBD Context: Fine-grained Action Detection</a:t>
            </a:r>
            <a:endParaRPr lang="en-SG" dirty="0"/>
          </a:p>
        </p:txBody>
      </p:sp>
      <p:sp>
        <p:nvSpPr>
          <p:cNvPr id="2" name="TextBox 1"/>
          <p:cNvSpPr txBox="1"/>
          <p:nvPr/>
        </p:nvSpPr>
        <p:spPr>
          <a:xfrm>
            <a:off x="4039394" y="647779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[Ni et al. 2014]</a:t>
            </a:r>
            <a:endParaRPr lang="en-SG" dirty="0"/>
          </a:p>
        </p:txBody>
      </p:sp>
      <p:sp>
        <p:nvSpPr>
          <p:cNvPr id="8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59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827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994" y="355668"/>
            <a:ext cx="6592105" cy="410805"/>
          </a:xfrm>
        </p:spPr>
        <p:txBody>
          <a:bodyPr/>
          <a:lstStyle/>
          <a:p>
            <a:r>
              <a:rPr lang="en-US" dirty="0" smtClean="0"/>
              <a:t>An Early Action Recognition Pipeline</a:t>
            </a:r>
            <a:endParaRPr lang="en-S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994" y="2530932"/>
            <a:ext cx="2209801" cy="23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194" y="816536"/>
            <a:ext cx="3622392" cy="126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25194" y="2062438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riginal        background   foreground</a:t>
            </a:r>
            <a:endParaRPr lang="en-SG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4" y="4953794"/>
            <a:ext cx="7451566" cy="160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4" y="999901"/>
            <a:ext cx="3124200" cy="372529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63594" y="3364959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ilhouette feature</a:t>
            </a:r>
            <a:endParaRPr lang="en-SG" dirty="0"/>
          </a:p>
        </p:txBody>
      </p:sp>
      <p:sp>
        <p:nvSpPr>
          <p:cNvPr id="3" name="Oval 2"/>
          <p:cNvSpPr/>
          <p:nvPr/>
        </p:nvSpPr>
        <p:spPr>
          <a:xfrm>
            <a:off x="762794" y="3963194"/>
            <a:ext cx="25146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6" name="Straight Arrow Connector 5"/>
          <p:cNvCxnSpPr>
            <a:stCxn id="1029" idx="2"/>
            <a:endCxn id="1028" idx="0"/>
          </p:cNvCxnSpPr>
          <p:nvPr/>
        </p:nvCxnSpPr>
        <p:spPr>
          <a:xfrm>
            <a:off x="2248694" y="4725194"/>
            <a:ext cx="2011283" cy="2286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271259" y="2641716"/>
            <a:ext cx="1539535" cy="4416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3" name="Straight Arrow Connector 12"/>
          <p:cNvCxnSpPr>
            <a:stCxn id="12" idx="6"/>
            <a:endCxn id="1026" idx="1"/>
          </p:cNvCxnSpPr>
          <p:nvPr/>
        </p:nvCxnSpPr>
        <p:spPr>
          <a:xfrm>
            <a:off x="3810794" y="2862547"/>
            <a:ext cx="1600200" cy="8417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087394" y="6490256"/>
            <a:ext cx="2072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dirty="0" smtClean="0"/>
              <a:t>[Yamato et al. 1992]</a:t>
            </a:r>
            <a:endParaRPr lang="en-SG" dirty="0"/>
          </a:p>
        </p:txBody>
      </p:sp>
      <p:sp>
        <p:nvSpPr>
          <p:cNvPr id="14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6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892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94" y="946827"/>
            <a:ext cx="6629400" cy="446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65125" y="5334794"/>
            <a:ext cx="8874726" cy="1588781"/>
          </a:xfrm>
          <a:prstGeom prst="rect">
            <a:avLst/>
          </a:prstGeom>
        </p:spPr>
        <p:txBody>
          <a:bodyPr vert="horz" lIns="91410" tIns="45705" rIns="91410" bIns="45705" rtlCol="0">
            <a:normAutofit lnSpcReduction="10000"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Use </a:t>
            </a:r>
            <a:r>
              <a:rPr lang="en-US" sz="2200" i="1" dirty="0" smtClean="0">
                <a:solidFill>
                  <a:schemeClr val="tx1"/>
                </a:solidFill>
              </a:rPr>
              <a:t>localized</a:t>
            </a:r>
            <a:r>
              <a:rPr lang="en-US" sz="2200" dirty="0" smtClean="0">
                <a:solidFill>
                  <a:schemeClr val="tx1"/>
                </a:solidFill>
              </a:rPr>
              <a:t> contextual feature instead of global context (co-occurrence)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Detect objects, extract dense trajectories, and link them </a:t>
            </a:r>
            <a:r>
              <a:rPr lang="en-US" sz="2200" i="1" dirty="0" smtClean="0">
                <a:solidFill>
                  <a:schemeClr val="tx1"/>
                </a:solidFill>
              </a:rPr>
              <a:t>locally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Generate local (motion </a:t>
            </a:r>
            <a:r>
              <a:rPr lang="en-US" sz="2200" dirty="0" smtClean="0">
                <a:solidFill>
                  <a:schemeClr val="tx1"/>
                </a:solidFill>
              </a:rPr>
              <a:t>feature + object </a:t>
            </a:r>
            <a:r>
              <a:rPr lang="en-US" sz="2200" dirty="0">
                <a:solidFill>
                  <a:schemeClr val="tx1"/>
                </a:solidFill>
              </a:rPr>
              <a:t>semantic score) </a:t>
            </a:r>
            <a:r>
              <a:rPr lang="en-US" sz="2200" dirty="0" smtClean="0">
                <a:solidFill>
                  <a:schemeClr val="tx1"/>
                </a:solidFill>
              </a:rPr>
              <a:t>pairs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Good at capturing fine-grained local interaction</a:t>
            </a:r>
            <a:endParaRPr lang="en-US" sz="22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200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20594" y="6425724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[</a:t>
            </a:r>
            <a:r>
              <a:rPr lang="en-SG" dirty="0" smtClean="0"/>
              <a:t>Zhou et al. 2014</a:t>
            </a:r>
            <a:r>
              <a:rPr lang="en-US" dirty="0" smtClean="0"/>
              <a:t>]</a:t>
            </a:r>
            <a:endParaRPr lang="en-SG" dirty="0"/>
          </a:p>
        </p:txBody>
      </p:sp>
      <p:sp>
        <p:nvSpPr>
          <p:cNvPr id="6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60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6594" y="351989"/>
            <a:ext cx="8201772" cy="410805"/>
          </a:xfrm>
        </p:spPr>
        <p:txBody>
          <a:bodyPr/>
          <a:lstStyle/>
          <a:p>
            <a:r>
              <a:rPr lang="en-US" dirty="0" smtClean="0"/>
              <a:t>RGBD Context: Fine-grained Action Detection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0698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19" y="153194"/>
            <a:ext cx="7773750" cy="46275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S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794" y="915194"/>
            <a:ext cx="7391400" cy="5715000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solidFill>
                  <a:srgbClr val="00B0F0"/>
                </a:solidFill>
              </a:rPr>
              <a:t>PART I</a:t>
            </a:r>
            <a:r>
              <a:rPr lang="en-US" sz="2800" dirty="0" smtClean="0">
                <a:solidFill>
                  <a:schemeClr val="tx1"/>
                </a:solidFill>
              </a:rPr>
              <a:t> RGB based Action Recognition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Features for Action Representation </a:t>
            </a: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Shape and Pose</a:t>
            </a: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Motion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Action Recognition Framework</a:t>
            </a: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“Parts” + “Matching”</a:t>
            </a: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“Pooling” + </a:t>
            </a:r>
            <a:r>
              <a:rPr lang="en-US" sz="2000" dirty="0">
                <a:solidFill>
                  <a:schemeClr val="tx1"/>
                </a:solidFill>
              </a:rPr>
              <a:t>“Classifier”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Mid-level Approaches</a:t>
            </a:r>
          </a:p>
          <a:p>
            <a:pPr marL="914252" lvl="1" indent="-457200" algn="l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Interaction Recognition</a:t>
            </a: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Global context</a:t>
            </a:r>
          </a:p>
          <a:p>
            <a:pPr marL="1257003" lvl="2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Local context</a:t>
            </a:r>
          </a:p>
          <a:p>
            <a:pPr marL="342900" indent="-342900" algn="l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rgbClr val="00B0F0"/>
                </a:solidFill>
              </a:rPr>
              <a:t>PART </a:t>
            </a:r>
            <a:r>
              <a:rPr lang="en-US" sz="2800" b="1" dirty="0" smtClean="0">
                <a:solidFill>
                  <a:srgbClr val="00B0F0"/>
                </a:solidFill>
              </a:rPr>
              <a:t>II </a:t>
            </a:r>
            <a:r>
              <a:rPr lang="en-US" sz="2800" dirty="0" smtClean="0">
                <a:solidFill>
                  <a:schemeClr val="tx1"/>
                </a:solidFill>
              </a:rPr>
              <a:t>RGB-Depth based Action Recognition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Introduction to Depth Sensor (Kinect)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 RGB-Depth Features</a:t>
            </a:r>
          </a:p>
          <a:p>
            <a:pPr marL="799952" lvl="1" indent="-342900" algn="l">
              <a:buFont typeface="Wingdings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RGB-Depth Context 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FF0000"/>
                </a:solidFill>
              </a:rPr>
              <a:t>Conclusions and More</a:t>
            </a: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61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856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42"/>
          <p:cNvSpPr>
            <a:spLocks noGrp="1"/>
          </p:cNvSpPr>
          <p:nvPr>
            <p:ph type="ctrTitle"/>
          </p:nvPr>
        </p:nvSpPr>
        <p:spPr>
          <a:xfrm>
            <a:off x="820758" y="534194"/>
            <a:ext cx="7773750" cy="530357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457280" y="1448593"/>
            <a:ext cx="8763714" cy="3962401"/>
          </a:xfrm>
          <a:prstGeom prst="rect">
            <a:avLst/>
          </a:prstGeom>
        </p:spPr>
        <p:txBody>
          <a:bodyPr vert="horz" lIns="91410" tIns="45705" rIns="91410" bIns="45705" rtlCol="0">
            <a:noAutofit/>
          </a:bodyPr>
          <a:lstStyle>
            <a:lvl1pPr marL="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52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0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55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07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58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10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61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413" indent="0" algn="ctr" defTabSz="91410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From depth and color image sequences to multi-modal visual analytics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Quality metrics for activity recognition tasks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New features for depth images and for fusion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Machine learning framework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New applications</a:t>
            </a:r>
          </a:p>
          <a:p>
            <a:pPr algn="l"/>
            <a:endParaRPr lang="en-US" sz="220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62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857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Next Milestone in Action Recognition?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994" y="762794"/>
            <a:ext cx="6858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SG" sz="2400" dirty="0" smtClean="0"/>
              <a:t>Will CNNs take </a:t>
            </a:r>
            <a:r>
              <a:rPr lang="en-SG" sz="2400" dirty="0"/>
              <a:t>over </a:t>
            </a:r>
            <a:r>
              <a:rPr lang="en-SG" sz="2400" dirty="0" smtClean="0"/>
              <a:t>existing action recognition methods? </a:t>
            </a:r>
            <a:endParaRPr lang="en-SG" sz="2400" dirty="0"/>
          </a:p>
          <a:p>
            <a:pPr lvl="2"/>
            <a:r>
              <a:rPr lang="en-SG" sz="2400" dirty="0" smtClean="0"/>
              <a:t>-What’s </a:t>
            </a:r>
            <a:r>
              <a:rPr lang="en-SG" sz="2400" dirty="0"/>
              <a:t>a good network architecture</a:t>
            </a:r>
            <a:r>
              <a:rPr lang="en-SG" sz="2400" dirty="0" smtClean="0"/>
              <a:t>?</a:t>
            </a:r>
          </a:p>
          <a:p>
            <a:pPr lvl="2"/>
            <a:r>
              <a:rPr lang="en-SG" sz="2400" dirty="0" smtClean="0"/>
              <a:t>-</a:t>
            </a:r>
            <a:r>
              <a:rPr lang="en-SG" sz="2400" dirty="0"/>
              <a:t>Where to get sufficient training data?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4" y="2307848"/>
            <a:ext cx="7848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3194" y="5353665"/>
            <a:ext cx="89923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dirty="0"/>
              <a:t>Input </a:t>
            </a:r>
            <a:r>
              <a:rPr lang="en-SG" dirty="0" smtClean="0"/>
              <a:t>frames are </a:t>
            </a:r>
            <a:r>
              <a:rPr lang="en-SG" dirty="0"/>
              <a:t>fed into two separate streams of processing: a </a:t>
            </a:r>
            <a:r>
              <a:rPr lang="en-SG" dirty="0" smtClean="0"/>
              <a:t>context stream </a:t>
            </a:r>
            <a:r>
              <a:rPr lang="en-SG" dirty="0"/>
              <a:t>that models low-resolution image and a </a:t>
            </a:r>
            <a:r>
              <a:rPr lang="en-SG" dirty="0" smtClean="0"/>
              <a:t>fovea stream </a:t>
            </a:r>
            <a:r>
              <a:rPr lang="en-SG" dirty="0"/>
              <a:t>that processes high-resolution </a:t>
            </a:r>
            <a:r>
              <a:rPr lang="en-SG" dirty="0" err="1"/>
              <a:t>center</a:t>
            </a:r>
            <a:r>
              <a:rPr lang="en-SG" dirty="0"/>
              <a:t> crop. </a:t>
            </a:r>
            <a:r>
              <a:rPr lang="en-SG" dirty="0" smtClean="0"/>
              <a:t>Both streams </a:t>
            </a:r>
            <a:r>
              <a:rPr lang="en-SG" dirty="0"/>
              <a:t>consist of alternating convolution (red), </a:t>
            </a:r>
            <a:r>
              <a:rPr lang="en-SG" dirty="0" smtClean="0"/>
              <a:t>normalization (green</a:t>
            </a:r>
            <a:r>
              <a:rPr lang="en-SG" dirty="0"/>
              <a:t>) and pooling (blue) layers. Both streams </a:t>
            </a:r>
            <a:r>
              <a:rPr lang="en-SG" dirty="0" smtClean="0"/>
              <a:t>converge to </a:t>
            </a:r>
            <a:r>
              <a:rPr lang="en-SG" dirty="0"/>
              <a:t>two fully connected layers (yellow).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5391" y="6477794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r>
              <a:rPr lang="en-SG" dirty="0" err="1" smtClean="0"/>
              <a:t>Karpathy</a:t>
            </a:r>
            <a:r>
              <a:rPr lang="en-SG" dirty="0" smtClean="0"/>
              <a:t> et al. 2014</a:t>
            </a:r>
            <a:r>
              <a:rPr lang="en-US" dirty="0" smtClean="0"/>
              <a:t>]</a:t>
            </a:r>
            <a:endParaRPr lang="en-SG" dirty="0"/>
          </a:p>
        </p:txBody>
      </p:sp>
      <p:sp>
        <p:nvSpPr>
          <p:cNvPr id="7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63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78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44" y="634342"/>
            <a:ext cx="799147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1"/>
          <p:cNvGrpSpPr/>
          <p:nvPr/>
        </p:nvGrpSpPr>
        <p:grpSpPr>
          <a:xfrm>
            <a:off x="206919" y="3808174"/>
            <a:ext cx="5585075" cy="1602820"/>
            <a:chOff x="381794" y="4329906"/>
            <a:chExt cx="5585075" cy="160282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794" y="4344194"/>
              <a:ext cx="3390900" cy="127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8175" y="4329906"/>
              <a:ext cx="1676400" cy="130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740319" y="5563394"/>
              <a:ext cx="2689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 smtClean="0"/>
                <a:t>two consecutive frames</a:t>
              </a:r>
              <a:endParaRPr lang="en-SG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344194" y="5563394"/>
              <a:ext cx="1622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dirty="0"/>
                <a:t>o</a:t>
              </a:r>
              <a:r>
                <a:rPr lang="en-SG" dirty="0" smtClean="0"/>
                <a:t>ptic flow</a:t>
              </a:r>
              <a:endParaRPr lang="en-SG" dirty="0"/>
            </a:p>
          </p:txBody>
        </p:sp>
        <p:cxnSp>
          <p:nvCxnSpPr>
            <p:cNvPr id="6" name="直接连接符 5"/>
            <p:cNvCxnSpPr/>
            <p:nvPr/>
          </p:nvCxnSpPr>
          <p:spPr>
            <a:xfrm flipV="1">
              <a:off x="2591594" y="4344194"/>
              <a:ext cx="1506581" cy="304800"/>
            </a:xfrm>
            <a:prstGeom prst="line">
              <a:avLst/>
            </a:prstGeom>
            <a:ln>
              <a:solidFill>
                <a:srgbClr val="00EA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2617720" y="4969305"/>
              <a:ext cx="1480455" cy="594089"/>
            </a:xfrm>
            <a:prstGeom prst="line">
              <a:avLst/>
            </a:prstGeom>
            <a:ln>
              <a:solidFill>
                <a:srgbClr val="00EA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下箭头 12"/>
          <p:cNvSpPr/>
          <p:nvPr/>
        </p:nvSpPr>
        <p:spPr>
          <a:xfrm rot="10800000">
            <a:off x="2617720" y="3477418"/>
            <a:ext cx="685800" cy="319087"/>
          </a:xfrm>
          <a:prstGeom prst="down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00EA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889098"/>
              </p:ext>
            </p:extLst>
          </p:nvPr>
        </p:nvGraphicFramePr>
        <p:xfrm>
          <a:off x="5599700" y="3836194"/>
          <a:ext cx="3545888" cy="219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9317"/>
                <a:gridCol w="1281083"/>
                <a:gridCol w="1185488"/>
              </a:tblGrid>
              <a:tr h="370840">
                <a:tc>
                  <a:txBody>
                    <a:bodyPr/>
                    <a:lstStyle/>
                    <a:p>
                      <a:r>
                        <a:rPr lang="en-SG" dirty="0" smtClean="0"/>
                        <a:t>Method</a:t>
                      </a:r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G" dirty="0" smtClean="0"/>
                        <a:t>UCF</a:t>
                      </a:r>
                      <a:r>
                        <a:rPr lang="en-SG" baseline="0" dirty="0" smtClean="0"/>
                        <a:t>101</a:t>
                      </a:r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G" dirty="0" smtClean="0"/>
                        <a:t>HMDB51</a:t>
                      </a:r>
                      <a:endParaRPr lang="en-SG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SG" dirty="0" smtClean="0"/>
                        <a:t>Dense </a:t>
                      </a:r>
                      <a:r>
                        <a:rPr lang="en-SG" dirty="0" err="1" smtClean="0"/>
                        <a:t>Traj</a:t>
                      </a:r>
                      <a:r>
                        <a:rPr lang="en-SG" dirty="0" smtClean="0"/>
                        <a:t>. + IFV</a:t>
                      </a:r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G" dirty="0" smtClean="0"/>
                        <a:t>87.9%</a:t>
                      </a:r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G" dirty="0" smtClean="0"/>
                        <a:t>61.1%</a:t>
                      </a:r>
                      <a:endParaRPr lang="en-SG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SG" b="1" dirty="0" smtClean="0"/>
                        <a:t>Two Stream </a:t>
                      </a:r>
                      <a:r>
                        <a:rPr lang="en-SG" b="1" dirty="0" err="1" smtClean="0"/>
                        <a:t>ConvNet</a:t>
                      </a:r>
                      <a:endParaRPr lang="en-S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G" b="1" dirty="0" smtClean="0"/>
                        <a:t>88.0%</a:t>
                      </a:r>
                      <a:endParaRPr lang="en-S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G" b="1" dirty="0" smtClean="0"/>
                        <a:t>59.4%</a:t>
                      </a:r>
                      <a:endParaRPr lang="en-SG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05594" y="5715794"/>
            <a:ext cx="861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/>
              <a:t>O</a:t>
            </a:r>
            <a:r>
              <a:rPr lang="en-SG" dirty="0" smtClean="0"/>
              <a:t>ptical flow as input to deep network, i.e., </a:t>
            </a:r>
            <a:r>
              <a:rPr lang="en-SG" dirty="0" err="1" smtClean="0"/>
              <a:t>ConvNet</a:t>
            </a:r>
            <a:endParaRPr lang="en-S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 smtClean="0"/>
              <a:t>Spatial stream </a:t>
            </a:r>
            <a:r>
              <a:rPr lang="en-SG" dirty="0" err="1" smtClean="0"/>
              <a:t>ConvNet</a:t>
            </a:r>
            <a:r>
              <a:rPr lang="en-SG" dirty="0" smtClean="0"/>
              <a:t> captures shape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 smtClean="0"/>
              <a:t>Temporal stream </a:t>
            </a:r>
            <a:r>
              <a:rPr lang="en-SG" dirty="0" err="1" smtClean="0"/>
              <a:t>ConvNet</a:t>
            </a:r>
            <a:r>
              <a:rPr lang="en-SG" dirty="0" smtClean="0"/>
              <a:t> captures motion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 smtClean="0"/>
              <a:t>Achieve state-of-the-art accuracy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822" y="351989"/>
            <a:ext cx="6592105" cy="410805"/>
          </a:xfrm>
        </p:spPr>
        <p:txBody>
          <a:bodyPr/>
          <a:lstStyle/>
          <a:p>
            <a:r>
              <a:rPr lang="en-SG" dirty="0" smtClean="0"/>
              <a:t>Next Milestone in Action Recognition?</a:t>
            </a:r>
            <a:endParaRPr lang="en-SG" dirty="0"/>
          </a:p>
        </p:txBody>
      </p:sp>
      <p:sp>
        <p:nvSpPr>
          <p:cNvPr id="16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64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442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994" y="2515394"/>
            <a:ext cx="4114800" cy="685959"/>
          </a:xfrm>
        </p:spPr>
        <p:txBody>
          <a:bodyPr>
            <a:noAutofit/>
          </a:bodyPr>
          <a:lstStyle/>
          <a:p>
            <a:pPr algn="l" defTabSz="858924">
              <a:defRPr/>
            </a:pPr>
            <a:r>
              <a:rPr lang="en-US" altLang="zh-TW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宋体" pitchFamily="2" charset="-122"/>
                <a:cs typeface="+mn-cs"/>
              </a:rPr>
              <a:t>Thank You!</a:t>
            </a:r>
            <a:endParaRPr lang="en-US" altLang="zh-TW" sz="44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PMingLiU" pitchFamily="18" charset="-120"/>
            </a:endParaRPr>
          </a:p>
        </p:txBody>
      </p:sp>
      <p:sp>
        <p:nvSpPr>
          <p:cNvPr id="10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65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  <p:sp>
        <p:nvSpPr>
          <p:cNvPr id="2" name="AutoShape 2" descr="data:image/jpeg;base64,/9j/4AAQSkZJRgABAQAAAQABAAD/2wCEAAkGBhQSERUUEhQVFRUVFxYWFxUYFxcaHRUcHBYbHBUWFxoYGyYeGBokHRgUIC8kIycpLCwsFx4xNTAqNSYrLCkBCQoKDgwOGg8PGiokHyQpLC0vLCwpLCwsLCwqLCwsLCwsLCwsLC8sLCwsLCwsLCwpLCwsLCwsKSwpKSwsLCwsLP/AABEIALQBGAMBIgACEQEDEQH/xAAcAAABBQEBAQAAAAAAAAAAAAAGAAIDBAUHAQj/xABEEAACAQIEAwUEBwcDAwMFAAABAgMAEQQSITEFBkETIlFhcTKBkaEHFCNCUrHBM2JygpLR8BWy4UOiwlPi8SQlY5PD/8QAGgEAAwEBAQEAAAAAAAAAAAAAAQIDAAQFBv/EAC8RAAICAgIBAgMIAQUAAAAAAAABAhEDIRIxBEFRE2FxIjKBkaGx0fAzBRRCweH/2gAMAwEAAhEDEQA/AOY8mKhnlDsFzQTKpO2Zlyrc9N6J8Dy3BiopA5VZWYPDLa3dBZW71woBYWsw0I0t1y/ou4RHPiX7XKQEIVXIAdm2WxdCxsGNgRtuDaiHAzGN3wt4ljzuqiYOSpL2sGKq8Zub3yqRbUeHVHJqqEcL9QDxfLUys4CF+zJzlBmy5bZiwW9gCyi+2te8F5nnw1lRs0d/2bHu+78B8xbzvXT8PDI0r4lUZZQApHdCyOTsdAbOyg66Bu7fVaEOPQQ4jFSFYhFmUEZdCrfeLA6Nre4IB6aWqix8knF7ElJp1JaNPgfMcMzWJKsd0JFwR+A7MPT4UQYzmd8FhJSD3ijLGwP3n0B8jrf+WuWcW5ZlgAchWQ2s6HML2uARujetV8VzBNLCIXbMqtcX9rYgAtuRqd6LzSgnGa2J8NSpx6C36POF5xbJnMjHQb5UB1G9/vG1tbV3MYbDYuMF0AkUAEWsdNh5r4dR5UDfR/hcP2UcuBlV5YowHS+Vr274dTqAxv3tRrvV7mniROIinhJQsliPBkOoYeNmAOx7vkK0VaSQz7KuNw6SYqVcuaMfZ5WFwygWa4O+tz8KAOe+SkwZEsTXiYi8ZPeQm+XKTqymx8xbrvXU+Cxo8bSlRGFfKWv3WY2va+o1YC3idKFubsIkvFcHhjqiDt5RuCBconvyW9JKGSlFtmi96OTsCf08PdViKC2u5oz5t5PtiP8A6dQCy5il7Ake0fBSd/DXpQhYgkEEEGxB0IPgaSCjJa7K8iVXqzFNVLNTlaouDTHuzWjmqwr1jpLVqLE0lANClUMctTK1YwrUq9pVjDbUq9ppoBPaV68r0UDCry1OpUTDQK9pEUhWAeV5Tq8tRMNNeGnWrwisY8Ya0xqlcbegphWgYhYUqeVpVjGdyo6iGbu5mYoLFSRYZi2wvfXxGl99qO+GcRjxJz4lEdtLui5GQABQG0yMR3Ts2h1sdRz7lriKxBh3btca36ra413Hnf0Nb+BmIIyE/duvjo24IsbfPNpXbjpxSEfZ0vFYHtFWbD3LBftI3BPaKxKnMoJDxta10uAVJFc/4pggCJ4jJlcyoyvqyKCAozffupGt7aW1tXUeV2afCqIwVxWFF42OmdG1CttmU95T4FRtemQckSoGR0ilRjqXLDWx2K95QS1wbbjW1Kko3Rrvs55Lw2NI4JBJF3yWJDEFSBdQyqGK7Dw1v4ig3ivDUkxgiiGUZBdgp7xEeZnt0B92nvrpXEOBRiU4fOsbKVZQ0+dEJYXjDhRY2J3Glvaoe5Z4amJ49MFACIZCAt8vdKp11IJ+N6GR20mtGhH3YJHhWKwgXEJnVQxCTxkixG+osy+Guh1GtEuD+k95QFxSgsNO3RbHaxLoBYnc3W3oaKOdeGDCoYYrntWaRhpl9oAADYWtbppehHHcoRukbKjRl0FnQErcEhs6n0vcMN9AemUXHcAzjWpHT+HYvDzQ4bse8sQJZrjKxvn6X+9Ym9j3BceAXyvxFjNjOJFAytJ2aDoFuNFJ2svZgfwmgl8Pi8DmKOVRxkZ4z3HDKbBr7Ei9swB002o9+jjnrCR4ePCTjsStxnbVJCzEksfuHW2ulutTyytdCqPzCbsFmMkuzOiiNSLMi5TqfVtL7aUH80csomGkme6yqbJa2oLBUVuhB38r103CwEhXiAvLma2ljFGmSCO50CkkN/Ma599LWKZI4MPp2jL2sijofYjG/Vi/9AqUH9tL+6NWgClwbqiO6OiSC6MykK4/dbY+l70wJX0jhuTYvqkcJRHMS2S/s5uyCG9gQbgDUg+NqDOL/RVDiMQ7wZcPCEfWIh1EqtlZDGdgCG9krsRXpY/Lg/8ALH8UI4SX3WclCjrXuTwrV4jyvPFNiIlQzDDMiySRKSAWUsBl9q9g17AgW3rKV/lofLyPhXo/BweRG4u/3I/FlB/aQ9JSKsx4mqcj6bXqqZWOn5dOmpOgFyP715OfxXjlR0wyKSN36yBuRUwN6HEP5G/3zY6ak6AaL4b71ahxxB31Nr5jfyYkAdTrfzGp68ji0UNm1KooMRm6EetTZaQw21KnWpWrGG17XtqVqARWpWr21e5aIBtK1elaVqxhpFeEU/LSy1jDWGg9/wDnzqMip7ae/wDT/im2pTEGWvakalRswEx4LMLg9ba1NDLLFte3xHw6VLg/Z95/OrJ3X+JatW9ACbl76W5IJAzxre2UslxdSLG6k69DuNQPKxFhucBjolR8TcINVL5Ht1OUlRIT4940AT4FGF2XT8ViLfzD9TVOXgtx3G06A6j4iqKco/MGrsOMRHkkyB7qDcPlGl9Qd7gbA2NhrvVP6KuIvHisVJFG0haMqEFySC+ci67HKpNx+GhOKfEw+yWttb2h8DqPlRB9G3OeHwJmGIikbtStpI270eXMPZJF75vEdRrejPIpUCg7x6xygOWcEqbpIAbWPshgAOp33vbcECfGcOxGEgQiY965WIIrC1xfLfvXBOvh0J3qtwXiGExplSLE5Dl7iucruxvcrmynS9uu56b73H8bbDxHK+dAtzqehA7rajU7jS196spJtJMyUpJ3v6nNueYpCmHeVR35soumUsBqbG5uveHntvXmL5bwcmDWRJDFiRoyakPdjY5TsALd5DbxWr/GeJDF43BRS5uzQzO2Uj8As3h9we6iCXkJmjD4Z1mU5iF2bQ22OhPwPlSyjUnYl0tAhw7ivEuDWItJhyds3aQtf8Dr+zbfwPippYDin+pcYgkmtGks8bFWYWRIhmCZjYfc95bzoh4hjJcIsyObfYsAjgHS2bI1tNLtv1AFug55wXhKYiXspJDGojY5wmexBAAIzDQ+N/ClWOKjKXy/ca3dM+hOCxPJLi8Qt1MgiEfSy3Y5rbXOh99qmHHZIZEiYI4MbyvpkKd6w1HdYnUnQdTeuQ8M5N4rABLgJi6KTZVly3A1zCOaysvpf41Cee8bhvrP1zDP2k8UsIkcNGUZhluAVKtaw0Ftq5RqN3lPHO7TTIXDYqaScIMxJS7qulipAUH3OPcUcU4RgsbJGMQAJiLyOncZQLsxJUXuRYWN9xpQZyvzJhHywdt2KukMOaXudmiKplYNcrmcxrbXqfGjLnPniJMMzRpGXVLqe61gFOVu069LDfWumHKaqPp6k5NdHPcFyHPiVmlwil4Unlij7QhWdUIAObRcxJOlgO7vWFxPg8sLBZ4njJ2DggH+E+y3uJrqXLYWDBYeIt/01LKxN+1d8zhRa1iXOp1uPPSfnfFqxiwchK9piIg6hWN41vJISGHfWy206kU2L/UZy1Ncl8+/z/mzSwcetHGxBfc3HhsB46CwHT4VKsVtv09+2lG/F+TEdohhu67qXYKSyqL2UFSe63jla3gKFl4TMUMixs0YLd9AWFgxGbTUKbXBIGhFdkX4uZUvsv5iXkj3sgimtVyKcGs1np0cmtcGfB8N0Xi+SNcCkVqHDs36b392l7H/AA2GtWk19fz8Lf56XrjtD0RWr3LTtK9C0QDLV7anFKWWgYbalanWpWrWEbalTrV6EoWYZbSmkVN2dLsqxiDLSqwIK9oWYCcH7I9/5mrP3k/iH5Gq2E9ke/8AM1ZX209f/E10inVfo45c7fDSOHAPalcp62RTf/ur3mXlCCBgJhGpYXDrmQb/AHmACg+TGsvlbj7wYcIrFQzuxtvsq/8AjWnLzIMpHt33zak+t6ovNyQXCk180Rfhwm+dtP5Mw8TyWbXik03GcBhY6izLbT3GsTHcsSD24s3mlm/s3yopbmF5HhjvcmWJFOl1BcXAb2gDoLXtajrGckzPKMpjRLG+UXsbm1lJ22Fr++uqEsGRfbXF/JkJLNidJ8vqv4OAzcEW9gSp/Cw/Q61cw3Gcdh1CJKzRjZCc6i21lf2f5bV1ziHJ7ZGziKQKL5Rq2+gykHXe+ulY+P8Ao1cHuoy/wOCP6Wv8qD8aL3CS/YaPktfei19NgDwHmmNMak2JRkVI3S0S3IJvZsrsNNSLX8KM8JzlGTeKRWy2CjVWtdvutZtiPHb3Vj8S5MlXRlDeTKUPuvcH4ih3G8t5d1dPddfjqPnSPHkh2v79UUWTHPpnReZePpLw7EmRVLZQkZbVgXlAOUHbS5vQz9FUiCfEmRrKcPkOl9GcMSR95QENx8jQniu1VcjSFkFjlJJt4WvtUnAOK9hI7FXYEKO62W2+p0sdCd60v8Tfu0US2dg4VHLhyRHOsqi+SMPazNbLbPYA5S2g1F7XBrA5ww2IAUTCRe2xUN1KtlclyxFvZaxAsPCsaLm6BxpmQk6krcZbbWS/W3w6dSTmHnmLErgFjk+0jxCyOQ2i5EbK1nBIJvfvDfxrk5aodOixjuTsLi3uMOkYKqzCLuE/iZAvcvodGB8Lg0Hcy/R+sEqQQTOzySLG0bC1mIZrEoTntl/B1FHcHHrxRyiJS0bMpdybuCWCqpW1kswJXxtYVTxs6ScRwc3ehZpcTI5ur2ZIiBlW1wbsNz1BrN0rFVtg2MNxbCPHJiMI8yRsr6Le4VgdWivbpuul618R9JuHxmNill7TC9hE6qGzPaR3Gc5kBIAVFAJA1LbdTDhvEZD2rKc8ioHcAu5GpHRbudKE8JHBipMS+IjMitiZLyPGXAAhUKgJGdDmQ7MLKLCoxSe0M2+mb03Mca4eZ8I6SO6CFGRgxLvaOK9uudgfdWjDh4YUhwsQydksbM41zAAgAnowNr+YrlWK5KeIYWRA8bzOezKnUBVvmW3eBBy9etafE34lh4pc0yTh1EL5/wBoO0FlFyAS3eB3bXfai0A1W5RSeOTGTtl7dmeOxIYKxAiJAGvdyaWOp1trQrJys7Lmi+1UlxbLlNgxAJv3SCBffY7Vptz8ctpYXgtCY4coOTNkyKxOhIFhtf2a0cdxCH6qY8POjJaKIZTZrvaO7KbNopJN/C1PHLKOr1+hqAo4NlAJVlBsQSGXxtYnp3j8fSnr2ltGNtdjpqbnbxNdq4PxppzMsDZuyVbL7K5SxCqB7IOUX8NOu9A+FwYxWGuVQNMQ5lJu0YeZ5GN3XUiIgd1tAo8bUOamrSDbXYHoj1PGzVtScnxvNiCJbxRMIY1zMGndUGfLe49u4IvsNq94ZyVHLi5IEdl7NYTmLpYM92NyLGwUbAE3IuQKSg8kZis1OsfCibi/JsuGALMrKXyDTVu6zZhZjb2R47iqsfDvKleg9mMIiakXDGt2Phn+aVbi4WPChYQcXBmpVwR8KJl4UN7Vbi4WK1mA9+HMbZbDx0vU44afCjH/AE1bVOMGg3/KtZgJ/wBMPhSo8SJAL2+X/FKhZj51wnsj0qxH7aerf7agwo7q+g/KrEX7Rf5vyrrECfhWPdY8oK5bk5WRHA01IDqbe6tCN1aO7Rx38QWQn2rWCsBplGw+9XS/orwMTcMj7RFa7y+0l/8AqEdR5Vd4twPhuJBQSRRMjEExNGhBFwVYEWte/Tp61WM4r7y/QSpPo5bw/BIGScrKgiZJPaRlJU5l3VT0tuaP8RxCWVyhnDkLmsDlUjyy907in4nlaHCwtLHMJY0XMyMVOYIhtbLob+B3tQ1zDzVg58JJHFFHHKwQBsoWwWRWINh5GujjBpcV/fxOdtyezUxCSRk3U9217a5b7Egaj31oNzFZrKjE3tY3/LeqAxuFlw6xwTMszRRQ2upDMqhQtiL2JsND0FWE5PlVb9o17hmA0B2DEdQbCmiowWxGrZnDCSzSyWlkcFWYIe92WY2YICNLjYaez7wLcQixUET5o5ACHjLOhNgVIIzHyO+1Fn+pzYd5YzJKT9j2ZLMwXUh7FydTY6eQsBerfOnMTfVJI8jMGBTORqQdM50A130HWtKbtxiMlpSfTdL8K/k4nxNfaok+inmB8NLKFKrG7IJGykkAKbWt0ufTWhjikmpHjWpyHhjJJJHlzF7AWKghgLqQTtrv5EjrcTmq8ZN+/wDJ1JXKkdVOOwsski4jDYORRchzCPtO/aysFvtrfbT4DPMfLHDzPg1jjCRSvKJWjka5Cx5gtnLKhvlsba6+tMikfDS29vIxuATZiL2IO9r2NVsG2bHYOy7CQWNjciA3JHhe539/WuGl2M006NGL6JYJJCuFxs0ZChsroDa5sospT/LHY0P8wctYrASQH6yk2ZJTGSrDKAUD5gRubr1Ox2o/4thzCT3ApZLDu3OqkrY301t4DTragnmVgZ47AD7OS9vN499KZxVA3Y/ljnPE4GV2kwwmzLkYJIUIsb3Gjf4abwvnGFJJZJUnjeSWaX9nmVe0diuoa9wpA9noa28HDEIZWZM8maQKCqZQBYZ2dlNrG2ml7gXF6wRIllZlBzX0F1FgABYBhc339fShwroF32bXCOaYZsXhft4wkCTMCWEZDMYgFXtABm0Y26gGrmOm7ZYzIVLS4lc7rr7Cu4O9h+y+HpQ7xvgEaSOtgVGUqWAIKsikG9hb2tjqBvfc5GG4FC2OjgDOiN2vfjOU92NyjAG4FyB7iaVx9TIL+J8TERgjLZkEy5wUF2ALnvC5DDQEa7W0vWNxXhGHkxMMSRECSRlIW2YqqljYa5T3eovpU0/KbwmCWPGFi0pVe1j7QKREzXYkkE6FbW63qjxB8RBNDPKYJCGkdcmdb6ZXzaae0LW0qaVDstYvlOaBcQ+GfEYeOKDNJ9sVLkK3dsLZlOgtY7+dSYngOJiiBGNcoFGVWRMtwo7ubUaC+hAvYi9xahDjfNmJxLuXlYK5v2SkhVFzlW3W1+u+5ok5S+kFlSSLERmc5PsivZpYgHvOCVDm+TXVt96Z0CmXOE8KxTRYcR4jBlSv1hRIGQh794SeLDM3etYgb9KdyfxPGRB544MNKcRiWVS0zKxb2AqD8AsdT0OtQQc0Q/YJLhWEcdkaUxKzyKEC2cBzpfNYDS1r33q9yVjcDHgIhPHOZhI7B1w8rqPtTojouota4B3BFFdgaFx3Fu0gTFRjDPGDcRTFy+a2rsoOxVuv3jtbWHBTQxm6mUk73Zmv7mNqG+a8UizD6u7W7Nc14mhIa7XGVtTvv5+VhkLjX/G39RpWhl0dLTja/hb5f3p44+B934sP7VzLtSdyfia0sFwNpY2lNxGt7nq3kKDpDK30FmJ+kJENkXOf3Tp/VoPhWUfpOn1ywxgeZY0KTsbd0fIe69UmJAYN162/tRpADXDfSpKdJEHmUt+TD9a2E57jYaTOfIKRb12rkhB6GnYTEFWBB/5rUY6rJzeh6yn/ADzalQlA+ZQw6i9KhZjGww7o9B+VTQj7QejfpTIV7o9B+VSwDvj+E/mKsA7V9HWdMEmTOc2Y6ZTbvSiw6jW243vWlztibhCqlSgzeBBzaHzOg6dayOTOPCPAwp9noG3ax1kY+PnU/E8fHNfM6C+mjL4eZ9fjXfLx5ygnFHL4XmYcPkylm6prpvd/wSYbjX1rErGjrpGXZSgB1dWVs1737yD30LYPgM007o5kIzWDuXsLPqBc63AI028q3cFxCOJ0YSochHdLL3gCCAT0FwNvCtU85wdp2pSEv4mX5gHY1eWKd6X6rs4ceeEU1/0+vyB2fgM2HlDRRgqpXKzZc2a/tKxBIsbAE+BOotRZheJ4wZgZIn3EdxYsdbZtvui5y32PSqfEee4pUK/Yrfr2gPX3VVXnWIC14/8A9grfBlJXJL9B/wDcLpfsyvgML9Y4gYprKzxmYFWIUupUMFvfu2Le8eA195ow+KiilWVYDCFsJI2YsLkdmrK3U9T5G1UBx+JcbHileMdmrLkzKcwYEHvX8/DpVvmb6QUnw0kKiMZwdnB2BOwA8Khkx5IuUl1XujoWXHNQj876en/aOPcSHerZ5b5BbGYWXEpIF7KZI2TLe4ZV74OboWAt86yOIDvH1P510z6Iir8OxsJbI0k3dJ0FxGptfa/dqmZV4mO/V/yX25OvYbjPoHlhXMMeoAvr2TrawJ6SeVDY5PxUeLgjjxgzv2vZykyhUyoM2pzHvBraDrrXR+L87HEqyLYJaxsfa1Nz+VB0mIQYnBntLEicki4KDIgXUa6kN8K8uil+pNjuWuMqq58bC4Zu6Gkuc1iN2h09ki1+hofxuGxMc4GLaNmMfdMZQgAshIOQAX1G/jXUsXj88MYbUKMisVAvYAG58rH9aBuc4FXExZcwvDcgkEayDVbaa2+QopWbZMkrBgbsImZ1ewvYmR8psdDta+4qbD4cMgDxXvlsfay9rEDHZiOjLISRoD0IN6t8t8TgyyRzSIik3Idytz2p10G4VnI87VFDx2FMO0CMMzSlvvZVVbWKkaAEqTYC1nsdAAHk2636EF29eo+XL2cyqqE5Q2Uq1gVzZXsDm63NwQDcfugGxeOWLGRyOSAoe5FzupHTzIop4VxLDJHJmc59cucNcXVjZfG1kj20Ba29ZPLTZuJwm4UFZQWN7KDGQSbeAN/dSv30Uj7bHvzWjCLKBIiMzFSCtyY2XcjoWvfXas+fiL4h41fYXRQOgbTS/ur3jPEu3nklOzNp5KNFGvkBWfFNYgj7pv8AA0rHXZucW5JjKmWF7Dcr7Q26G9x6GqvIkPZ4mRihcKoHdZB7TADusrFhmC3sNNb7ip+K8eQxIxRdmuLjc2tpby+dYPAIp3xCyQMVlHeTL11AygDfQ7dReo47vZ0ZuFaDfnzBvFErSKqZ1ZlAy5lA+62VQdD43+NScoc3KnDYcOHCsrSPfNb/AK0hA365r9PZ86qcbwOOxCATQys38BsBpoLDxvUfBOFRwxJHicHhswYXaWPvkM7ZTqQzjYWG2Suxup2tnNjdIwOe8d2uLzZy/cQZixY/e0J8tvdfrWCjf5Y0RfSBgIocWFhWJUaJHtEpVbsz9CTrYDr4VgYeMk2UXO9c8nbKDlf1+BrpM0fZYOEKMyZBcjY90H5nMfWudphjmCt3SSBdtALm1z5V1rhGFjjjCobxhQNwQbbn371HI6L4Y3ZzPFZdbenz20qi+o1sTr/8UdHliOWdtSEFyVA1Ouw/KsjmrhqGdY0WzLCSwX8X3AbbnQj4eFFZEb4DpsCsTDYHTrpUDwAXt7qmmkKnK3idNdOlV5O8cqjUkAD5D51Q5wn4PHeFPQ/ma9rUweDCIqj7oA+VKpWEGFXQegrwsVNxba2t/H0qUCngU/NjcSAztvZD/Uf0piY4kgALc6bH+9XHXun0P5Vl4Qd9fUU8Xdgao0ZnZFLHLoL6Kf70zAYlpTYEDuhvZ8T61JxT9i/p+oqDlwd5v4E/Wl5MbirNNcC34/8AtFSrw0/+o39K/wBqtItTotZSbH4IqJwr99/+3+1Sjgy/ic+8f2q/GlWViruwY+bFkkgZxXDzmNh1q1wzimIwkknZxO6PY2Bst8q97a19N/Wt36rc1L9VuLV9FLwlmxRg9JHjz8lY5tgtjubpM37AJmOgz7n+UDqfnTMJjZxMsphRioZcrPoQyZNdegp/NGBCSYcD7zH/AHxj9aIMHhUC99lHqwH5mubF/pmCU8kZSdRarr1V+xHP588eOMklu/f0K45mxZjkQQYcGS13u2ZbahVtoovc6DqaxcXxCRCDPYm1kCEkAAkn2jpqRtRSZcOu8sf9QP5XoY5wZHMZiJawYGysOotYkAeNPn8XB4sHlx22vemvbqjn8Xzcvk5FjnFpe9NfqMkjR8O8qAi3iLG+YX/P511LDcn4NsPm7CK+S5Jve9t97b1yjB4qNcE8JJ7VySNrC5W3W+ynp1or4bznj3HYxYe5y6IqSMxH4mDWBG2tq4PIzY8nBur47pLs7sePL9pb1J1b9KQFvi1R8pQbgE3A38rVecKsgynoQdbb9P8APGrz/RzxGaTP9TkUEg2YoBpbqXq8/wBG2OYln+rxE/jnUW9wvU/J8pZFNfPWq1v/AMOnHjca+m/qYEzCx186hTa1avOHKcuFw4ld8O12CZYjIdwdSW7vTp40NYbHDrpXlM6TWHD2dSwQsovdgLgWFzfw011q5y5PkxUR27x/2Nb52rEweL7SWNFDftIwSP4rWOn+Wom4pw1MPiISjFlzoxvbujOL3I99JzSdMf4batHYcQwN/wC1c4+ktVBhkZmUESJoSLkFSAfi1dGw+sSG2pVb+uUXoe5q4HHiERZVBUOSLlhbuNrddenzphejieILl++WZtBqbna6i/XQir/C27KbDv4yFWPwBHp3vz8ql5jwow+KkihjTKvZ5QQxNmiVjre9iST8apQPeLIe6+csLjRdVZdiT0PTbxoWYJ+d8LaWNvxKRv8AhP8A7quct8aAg7JiAVIC+YPQ+p0rBx/Mn1g5Wj0Udw7a3A112tf5V72SZbZCTb245RoehyuLEeVxU+OqZVTqVoMpMeqkFfa20+YqbC8PRwzlTnc3ZiSSfCxvcD0oO4bxfDp3ZBjS97C6w2v0BGbNb30c4Vx906Hrv8KjJUdWOdgPzJyo5e8S3G+m/wDc0PzcEkw8qvLmAUhrqL7bAX0v611bH4pI9W1PRRuf+KwuI48y9FA8B+p3quPm/oRyqC+pi8K4sZZCuVwAt7sAD0ttp1pU+eOlVHjOazDAqRVrxVqwkBtfp8PzqbZZIilHcb0P5VlYIfaL61sypdSPEGsXCyWdfUVSD0xZdo0eMfsX9B/uFQcri5f0QfI1Nxs/Yt/L/uFQ8qHR/wCT8jQj91sP/JBKi1YRarpepVWoqRei0j28PjT5QziwuPNbioo1rQwc8akZ3UerCvV8DlOaXJr6Ec9KDdWZMfC8Zsj3HibL8wDWNjeJyoxSVpVYbglh7x4g9D1rrfD+L4LRWfKSBa6uc3oEUke+1cr+lOVDxF+zN1yRfdZfuDo2tq9LPlcI3By+r3f4nz/iTy5M8o5YRUa16P8AIxZ5M5Bvm99+tOM4XqPiKx2atLAcHuvazs0cQNrj2mP4EB3bbTW25sNa8+PnSg267PWeJPR0PknlaPGBRI0ii0zfZkAvlMGUG4On2pook5M4fBJlMHaMq5yZZSQB4kE/+NZ/JfEMLBh+3jeYrGkpKSIudr/Vy2VkOXTIm9vbOulY/MvOjTS9skMiw5OyN3tnF7tfKLC+mlzsK4eUptt7KtVpBoMZDEB2Kwp+7DGpaxBGhsAT7jsaxuE4rteMwkliHV0JvlNuzlYC6W0uq/CoOVOIYfEaqxGWxeMrqNcovbS2u4v1vbavOE4pTxbCFFCLmK73vdJBfb961D5mijpeMwMWUnIpItqe8d/Fr1i4uVkICd0EbCy/ltVyTHuZSjHTMRYD1tfTyqaXNsgBY+Qv8/fSp3PmuiuRvAuMlbewD+kzDu/ChmuzDEKBc3JuLAa+dc9g5OkjiEheMtezRjUrpexbYt4gbeNdc5/mnh4bLJms6ujLsbC4FtvM/GgPiPOMcuGJSKRZDrZlNifAMb362seh86nknO9IbFwmm56YL4LACCRmcgkkkDot+vrY15iVkxDXjFwNA2gW/TU2FU8Os8smYno1guvQ628Olz40ecoTxoX/ANRQyIyDJlUMV11YlLNa1+ppuLu2K5KqXRdnmxkgAin0dsscaOBuC1iRa1tQSfjWpBy6cOUm7PGYmRbFghjkAYrqpCk+J3NTRYrhMy5FxRj/AHGkZD5C041HpWjybw6OB5poAsiBnjDFwbhDqylUsbjz9+tBuSQnFM5rx84j682K+qSx3Fss0Z/9LI1xtqPPrRFiPo/if7SNjMxAzAyJe/UjIoU/Khfmn6UMTii3ZFoIjfZjmt5t093xNbcYBVQtr5V126akkEfE1GUpRq9FoQT0jH4jyu2Y9m2Q6Lke+p66nVT8awcYrI2V0sVsLAgkm2+nvrd4vOq6jLnYXLFiwINtRmYr5b/K1YuKwrpq6EBxa5GjehtYnbarRboRpXsrGYnZSP5T+ulFXLkskMdzrmIOXYDzHgaw8BhCXBJ03K7+n6USptVUk+yVtdDWLOxJJuTqT+gqKQb+AqSeXKPkKilbYbePr/8ANUEbKsppU54vCvaIDBQVajj0+6PXU/Ksb/VD0A/OvDxNvG3oBXG4s6k0bDjQ0OQSDOtz1H51JJiSdyT7zVObui48apBUJJ2bHGsWhiYA3Jt4+Iqry/jhGH0vfL1t41mtMWQ38RT8F191HjSoHLdhMePN0VR63P8AamPxqQ/et6ACspakFJSXoPyZZfHMdyT6k0wYojawqKvDVI5JR6YHsU3F5kHckdL75SV/22qlGXlbUs7t1JJJ8NTqauJgTJm1Cqil3Y7AAgdAdSSqgeLCq31+y5YhkB0J+83jc9B5D3k1V5pSVN2S4RTui+giw+r2ll6ID3UP77Kbk/uqb+LLqtZ/EeJSSsGdjcaC1gFH4VUWCr5AAVWFbnLPJeK4g5XDR5stizMwVVGwuTv6AE1KvUIXck4F8ThGgjYB5AyqSbAnJmAJ8zFb30zE8YxOGifBzxlRsUZdfUHqPMXHgaJOU+WpuGY2GCUozNlcFC1iDHOpGoBuDcbfnRLz3xMKsSOkb5s+jIGItl9nNf8AFSwb3XuPKtHDoMa0UoeK4YHQDrfce+i/l7F//cMIf/zRj4yKP1pmOwaKTJKUgQ6hQBmOn3VAH9qxMXzDGJI2w6FeyYOHY3LkMpFxawHd+ddEkox33ojGTctdH0riRGoIYohbqbAn9TWZh+JYczLEJB2rXyqSATYEmwNidATpfY1wCXi/EcYSQ8oQ+B7JPigUP8DRJ9G3CFwuOSeU52VXsFA0LLlvdvaNmbwqTdIfjbtnT+ZMOuIjeCZbI1swzG5sQRYjbYVhtwONYSkUMZXKwCNsSRowezEMD1sfSi2TH4XECzMAembukehOh+JrPxHCWhN810Oxtv5Hp76hbKpI5jieR5FgupbtCSzBct/QagN0OhB12rIwMI2d0aRb3JJilBvt3wAx8ib+ddIn5khWTKAZbXziOxyjqSxNrjwBPpQPzZj48RKCkeXL99vbcW0BtoVHTf3VSMvQVr1M/jOBLKpIzam75SCQfxWG4sNQTe5udq1OWMRiDhnhgxBjAY90xrc5xtnNrE6+dUeGPGhuWkRvEEgfFLH40sHweaRv2kaIuaRWAR0zabqe8zGw9rwoTlobHG5bB9OC4jDub9pEdrgsgIPS40satzcRXII1JRQNVN+9rpduo/wDxOsFx7DonZ4jEhyAbs0TRg/wgjUelDk+JjZ2MRvGxJUjS4JpYT5PaHyY1D7rByUEC528dPP/AJGngfAmvcCvUgW6afOtplFvefzOtQSsOmtun61WrIdEvDtyfT/PyrQU+NVYxZfWpVNPFUhW7PZ99dgL/wCe+1Qx9467f5rUjXN/Mgen+aVNGlh6U4pBKth60qjxMl6VYBz8U8CminCudlj0VFjNh61NVbGHUVl2Z9EAbS3jT4Cc1gbXqO1SYX2h7/ypxUXsLISCDuDarIFZ+Hks1+jaf2rSVanIdHlqVqsJg2PS3rU6YEdTelGoWDizYLHW3VcM/wDKJsr+7M8XwobiGlE+Bf21jJCupRrH21JBIb8QuoNj4CtDEcrQuqshKE6MpI0ba+g0W/l1pk6dMDV9AWFrrX0CYi086eMKt/TLb/8ApXPOIcOaBsrJlPievmDR79EHDcRHizM0LiJoXTOwygksjLbNYsO7uAatKNKyaYc8+4kRY3AynbvKdCfZZeg1P7U0Ec1c/PiJOzwsTFlLAHKWYdDZQLjYeFq6FzLwqLF9mJgSIyzABiL5st7ka27o2tUeC4VHEuWKNUXwUAX9fH30sZuN8TOKdWcnh5ExUzF52yX3LHM39INh7z7q3cFynDCAAisw+86gk+dH8mFFZ8+DpG5MdUjFeK+6A+hZT8yw+VV8PCFa4zD1F/mDc/0itWWIjaqxiPjStj2QvxEjr8m/Var4vHtKoiD5VY6qM9j6gDKffU08dZXFsUYgFVW7WQd02Oi9WU9T6ba+GqqKbGb0RYvKhaPN9mgDzOBra/djG9iTawvqSPCquJxYVGLAZj3ioBspY/ZISQVIVSJGubmy+dV4DsFuyxtYjpNKbZR/CNfhf0ZJODck3FmLH8SAgysf43soH4QLaVVIi2OxTrbOtrHbUaaC1shKkhVZmBsbnppUMMhBuNPTQ/Ks9J89gBlBJuNALk5nsB0AyqP4q01XQVmjJlfGw9oGzWYsLZjv5WNUIEePRWNh0Oo+BrUeqzrRSNJkOLxbMhUgWJuSCR7qy8JGvbILspLAb26661pypWVhJL4lW+6jAfPU0wgYPJrpT0eqxfvWqUNTALMQ0vUDzmve2awC29CbX9KjlHlY+ophSN68pjPSrGAkVIopq1KiE7VzsshWqpizrWpHhT10qJuHg3H3hqPMGtHsLRkqaUKEsAu50FWZo7Ai2o6VFFMUcldxex8POqMQ1OwjCZXuunX8x407B8aVFyuCSNAQPaHib21rHdsxuxJJ6mmkClpB5V0FEHEe0ViiMcu/l8KpS4xm3OngNKs8q8VWJskgsGsb+Hn6Uay8AgmF2QG+uZdCfO671N5Fje0U4ua0wAg7RGAQM1yMlgTe+w0610ThXL0jpfEns2NtFIJI8GFsoO2oOn5UeWMHHHJMULMI3yLmIOXTvkWA63A8gfGiZJqzdgSo1sJhYlscoZl2Zu8QfEXFgfMAVs4fEUORT1ew+KooDN3enBazo8ZU31qmFLEi1RnFOkxVUp8XWMNkj61nYmSrcmI0rMnmFTkx0VpGqrxId37RWICZVZDZo7AWIXZtl8+751LiJaqviT1pV7lH0b/LWN4WqLazMNWaRAxDEd7IvQG7bAnU1t/XcHiO6jYd76BCg6bAA7elqE+G8wPCGEeUZyC11Bvbx60SYjnmEbtKAemQEf8AaCKlKL5WrLY2q9CLE8rYcknsIwfID9ALbCsHjPA44cpVSCSRbU6AdNfOt+HmeCTVJU9CQD8DasfmjiaOECsCVJJAYXsRv+VWx3asXNXFtGMUXwHw/wCKqHDIcxKjf9BtUwl9aZe5b1vr6C9dRwlWThKMPva+B2qHAcDijuAC2pOp+F7Vc7Ug2ppejQCN8MMwNyB/mle+mlOMgNV1axsdjRMeSknQ2zeI2NV0k1PQ+BqfELsfCq+JS+q7j51gCkkrymCbMNenypVjA7FEKtJSpVzHQiZagx8mQBhuLj5UqVaPYX0YbTFiSxuTTJNz6mlSqhEaDWthcOqorWuWvqenp4UqVb1GQ7FQgqSdwLg1BFzBOqZFkYKdwD/lvdSpUZJPsF0afJ/E3WYKDo5AIPn19f710iNzSpVKfZSPRciNWomr2lSmJ0c1aRzalSp0KyKd6oSuaVKszFaSY2qk8hvSpUjHRXmaqrtSpVomZAZDXucka0qVOBFDExA7gH1F6jwWGVXJVQLgjT1FKlVETZoJT5NGPoP/ACpUqcUjmOlRo/8AnupUqIBt/wAqUgvSpVgEKP0qOV7aUqVYxQkaz6dd6VKlQCf/2Q=="/>
          <p:cNvSpPr>
            <a:spLocks noChangeAspect="1" noChangeArrowheads="1"/>
          </p:cNvSpPr>
          <p:nvPr/>
        </p:nvSpPr>
        <p:spPr bwMode="auto">
          <a:xfrm>
            <a:off x="155602" y="-144496"/>
            <a:ext cx="304853" cy="3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714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References</a:t>
            </a:r>
            <a:endParaRPr lang="en-SG" dirty="0"/>
          </a:p>
        </p:txBody>
      </p:sp>
      <p:sp>
        <p:nvSpPr>
          <p:cNvPr id="4" name="Rectangle 3"/>
          <p:cNvSpPr/>
          <p:nvPr/>
        </p:nvSpPr>
        <p:spPr>
          <a:xfrm>
            <a:off x="305594" y="686594"/>
            <a:ext cx="8686800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1700" dirty="0" smtClean="0"/>
              <a:t>A. </a:t>
            </a:r>
            <a:r>
              <a:rPr lang="en-SG" sz="1700" dirty="0" err="1" smtClean="0"/>
              <a:t>Bobick</a:t>
            </a:r>
            <a:r>
              <a:rPr lang="en-SG" sz="1700" dirty="0" smtClean="0"/>
              <a:t> </a:t>
            </a:r>
            <a:r>
              <a:rPr lang="en-SG" sz="1700" dirty="0"/>
              <a:t>and J. </a:t>
            </a:r>
            <a:r>
              <a:rPr lang="en-SG" sz="1700" dirty="0" smtClean="0"/>
              <a:t>Davis,  </a:t>
            </a:r>
            <a:r>
              <a:rPr lang="en-SG" sz="1700" dirty="0"/>
              <a:t>The Representation and Recognition of Action Using Temporal </a:t>
            </a:r>
            <a:r>
              <a:rPr lang="en-SG" sz="1700" dirty="0" smtClean="0"/>
              <a:t>Template, </a:t>
            </a:r>
            <a:r>
              <a:rPr lang="en-SG" sz="1700" i="1" dirty="0" smtClean="0"/>
              <a:t>IEEE </a:t>
            </a:r>
            <a:r>
              <a:rPr lang="en-SG" sz="1700" i="1" dirty="0"/>
              <a:t>Transactions on Pattern Analysis and Machine Intelligence</a:t>
            </a:r>
            <a:r>
              <a:rPr lang="en-SG" sz="1700" dirty="0"/>
              <a:t>, Vol. 23, No. 3, 2001, pp.257-267</a:t>
            </a:r>
            <a:r>
              <a:rPr lang="en-SG" sz="1700" dirty="0" smtClean="0"/>
              <a:t>.</a:t>
            </a:r>
          </a:p>
          <a:p>
            <a:endParaRPr lang="en-US" sz="1700" dirty="0" smtClean="0"/>
          </a:p>
          <a:p>
            <a:r>
              <a:rPr lang="en-SG" sz="1700" dirty="0"/>
              <a:t>A.A. </a:t>
            </a:r>
            <a:r>
              <a:rPr lang="en-SG" sz="1700" dirty="0" err="1"/>
              <a:t>Efros</a:t>
            </a:r>
            <a:r>
              <a:rPr lang="en-SG" sz="1700" dirty="0"/>
              <a:t>, A.C. Berg, G. Mori and J. Malik, Recognizing Action at a Distance, </a:t>
            </a:r>
            <a:r>
              <a:rPr lang="en-SG" sz="1700" i="1" dirty="0"/>
              <a:t>International conference on Computer Vision</a:t>
            </a:r>
            <a:r>
              <a:rPr lang="en-SG" sz="1700" dirty="0"/>
              <a:t>, 2003</a:t>
            </a:r>
            <a:r>
              <a:rPr lang="en-SG" sz="1700" dirty="0" smtClean="0"/>
              <a:t>.</a:t>
            </a:r>
          </a:p>
          <a:p>
            <a:endParaRPr lang="en-US" sz="1700" dirty="0" smtClean="0"/>
          </a:p>
          <a:p>
            <a:r>
              <a:rPr lang="en-SG" sz="1700" dirty="0" smtClean="0"/>
              <a:t>I. Laptev, </a:t>
            </a:r>
            <a:r>
              <a:rPr lang="en-US" sz="1700" dirty="0" smtClean="0"/>
              <a:t>On Space-Time Interest Points, </a:t>
            </a:r>
            <a:r>
              <a:rPr lang="en-SG" sz="1700" i="1" dirty="0" smtClean="0"/>
              <a:t>International </a:t>
            </a:r>
            <a:r>
              <a:rPr lang="en-SG" sz="1700" i="1" dirty="0"/>
              <a:t>Journal of Computer Vision</a:t>
            </a:r>
            <a:r>
              <a:rPr lang="en-SG" sz="1700" dirty="0"/>
              <a:t>, </a:t>
            </a:r>
            <a:r>
              <a:rPr lang="en-SG" sz="1700" dirty="0" smtClean="0"/>
              <a:t>Vol. </a:t>
            </a:r>
            <a:r>
              <a:rPr lang="en-SG" sz="1700" dirty="0"/>
              <a:t>64, </a:t>
            </a:r>
            <a:r>
              <a:rPr lang="en-SG" sz="1700" dirty="0" smtClean="0"/>
              <a:t>No. </a:t>
            </a:r>
            <a:r>
              <a:rPr lang="en-SG" sz="1700" dirty="0"/>
              <a:t>2/3, </a:t>
            </a:r>
            <a:r>
              <a:rPr lang="en-SG" sz="1700" dirty="0" smtClean="0"/>
              <a:t>2005, pp.107-123. </a:t>
            </a:r>
          </a:p>
          <a:p>
            <a:endParaRPr lang="en-US" sz="1700" dirty="0" smtClean="0"/>
          </a:p>
          <a:p>
            <a:r>
              <a:rPr lang="en-SG" sz="1700" dirty="0"/>
              <a:t>J.C. </a:t>
            </a:r>
            <a:r>
              <a:rPr lang="en-SG" sz="1700" dirty="0" err="1"/>
              <a:t>Niebles</a:t>
            </a:r>
            <a:r>
              <a:rPr lang="en-SG" sz="1700" dirty="0"/>
              <a:t>, C.W. Chen and L. </a:t>
            </a:r>
            <a:r>
              <a:rPr lang="en-SG" sz="1700" dirty="0" err="1"/>
              <a:t>Fei-Fei</a:t>
            </a:r>
            <a:r>
              <a:rPr lang="en-SG" sz="1700" dirty="0"/>
              <a:t>, Modeling Temporal Structure of Decomposable Motion Segments for Activity Classification, European Conference on Computer Vision, 2010, pp. 392-405</a:t>
            </a:r>
            <a:r>
              <a:rPr lang="en-SG" sz="1700" dirty="0" smtClean="0"/>
              <a:t>.</a:t>
            </a:r>
            <a:endParaRPr lang="en-US" sz="1700" dirty="0"/>
          </a:p>
          <a:p>
            <a:endParaRPr lang="en-US" sz="1700" dirty="0"/>
          </a:p>
          <a:p>
            <a:r>
              <a:rPr lang="en-SG" sz="1700" dirty="0"/>
              <a:t>Y. Wang and G. Mori, Hidden Part Models for Human Action Recognition: Probabilistic versus Max-Margin, </a:t>
            </a:r>
            <a:r>
              <a:rPr lang="en-SG" sz="1700" i="1" dirty="0"/>
              <a:t>IEEE Transactions on Pattern Analysis and Machine Intelligence</a:t>
            </a:r>
            <a:r>
              <a:rPr lang="en-SG" sz="1700" dirty="0"/>
              <a:t>, vol.33, no.7, pp1310-1323, 2011.</a:t>
            </a:r>
          </a:p>
          <a:p>
            <a:endParaRPr lang="en-US" sz="1700" dirty="0" smtClean="0"/>
          </a:p>
          <a:p>
            <a:r>
              <a:rPr lang="en-SG" sz="1700" dirty="0"/>
              <a:t>H. </a:t>
            </a:r>
            <a:r>
              <a:rPr lang="en-SG" sz="1700" dirty="0" err="1"/>
              <a:t>Wang,A</a:t>
            </a:r>
            <a:r>
              <a:rPr lang="en-SG" sz="1700" dirty="0"/>
              <a:t>. </a:t>
            </a:r>
            <a:r>
              <a:rPr lang="en-SG" sz="1700" dirty="0" err="1"/>
              <a:t>Klaser</a:t>
            </a:r>
            <a:r>
              <a:rPr lang="en-SG" sz="1700" dirty="0"/>
              <a:t>, C. </a:t>
            </a:r>
            <a:r>
              <a:rPr lang="en-SG" sz="1700" dirty="0" err="1"/>
              <a:t>Schmid</a:t>
            </a:r>
            <a:r>
              <a:rPr lang="en-SG" sz="1700" dirty="0"/>
              <a:t> and C. Liu, Action Recognition by Dense Trajectories, </a:t>
            </a:r>
            <a:r>
              <a:rPr lang="en-SG" sz="1700" i="1" dirty="0"/>
              <a:t>IEEE Conference on Computer Vision and Pattern Recognition</a:t>
            </a:r>
            <a:r>
              <a:rPr lang="en-SG" sz="1700" dirty="0"/>
              <a:t>, 2011, pp. 3169-3176.</a:t>
            </a:r>
          </a:p>
          <a:p>
            <a:endParaRPr lang="en-US" sz="1700" dirty="0"/>
          </a:p>
          <a:p>
            <a:endParaRPr lang="en-US" sz="1700" dirty="0" smtClean="0"/>
          </a:p>
          <a:p>
            <a:endParaRPr lang="en-SG" sz="1700" dirty="0"/>
          </a:p>
        </p:txBody>
      </p:sp>
      <p:sp>
        <p:nvSpPr>
          <p:cNvPr id="5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66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520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822" y="153194"/>
            <a:ext cx="6592105" cy="410805"/>
          </a:xfrm>
        </p:spPr>
        <p:txBody>
          <a:bodyPr/>
          <a:lstStyle/>
          <a:p>
            <a:r>
              <a:rPr lang="en-US" dirty="0" smtClean="0"/>
              <a:t>Additional References</a:t>
            </a:r>
            <a:endParaRPr lang="en-SG" dirty="0"/>
          </a:p>
        </p:txBody>
      </p:sp>
      <p:sp>
        <p:nvSpPr>
          <p:cNvPr id="4" name="Rectangle 3"/>
          <p:cNvSpPr/>
          <p:nvPr/>
        </p:nvSpPr>
        <p:spPr>
          <a:xfrm>
            <a:off x="153194" y="515121"/>
            <a:ext cx="8992394" cy="687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1700" dirty="0"/>
              <a:t>L. </a:t>
            </a:r>
            <a:r>
              <a:rPr lang="en-SG" sz="1700" dirty="0" err="1"/>
              <a:t>Gorelick</a:t>
            </a:r>
            <a:r>
              <a:rPr lang="en-SG" sz="1700" dirty="0"/>
              <a:t>, M. Blank, E. </a:t>
            </a:r>
            <a:r>
              <a:rPr lang="en-SG" sz="1700" dirty="0" err="1"/>
              <a:t>Shechtman</a:t>
            </a:r>
            <a:r>
              <a:rPr lang="en-SG" sz="1700" dirty="0"/>
              <a:t> , M. </a:t>
            </a:r>
            <a:r>
              <a:rPr lang="en-SG" sz="1700" dirty="0" err="1"/>
              <a:t>Irani</a:t>
            </a:r>
            <a:r>
              <a:rPr lang="en-SG" sz="1700" dirty="0"/>
              <a:t> and R. </a:t>
            </a:r>
            <a:r>
              <a:rPr lang="en-SG" sz="1700" dirty="0" err="1"/>
              <a:t>Basri</a:t>
            </a:r>
            <a:r>
              <a:rPr lang="en-SG" sz="1700" dirty="0"/>
              <a:t>, Actions as Space-Time Shapes, </a:t>
            </a:r>
            <a:r>
              <a:rPr lang="en-SG" sz="1700" i="1" dirty="0"/>
              <a:t>Transactions on Pattern Analysis and Machine Intelligence</a:t>
            </a:r>
            <a:r>
              <a:rPr lang="en-SG" sz="1700" dirty="0"/>
              <a:t>, Vol. 29, No. 12, 2007, pp. 2247-2253</a:t>
            </a:r>
            <a:r>
              <a:rPr lang="en-SG" sz="1700" dirty="0" smtClean="0"/>
              <a:t>.</a:t>
            </a:r>
            <a:endParaRPr lang="en-US" sz="1700" dirty="0" smtClean="0"/>
          </a:p>
          <a:p>
            <a:endParaRPr lang="en-US" sz="1700" dirty="0"/>
          </a:p>
          <a:p>
            <a:r>
              <a:rPr lang="en-SG" sz="1700" dirty="0" smtClean="0"/>
              <a:t>I. Laptev</a:t>
            </a:r>
            <a:r>
              <a:rPr lang="en-SG" sz="1700" dirty="0"/>
              <a:t>, </a:t>
            </a:r>
            <a:r>
              <a:rPr lang="en-SG" sz="1700" dirty="0" smtClean="0"/>
              <a:t>M. </a:t>
            </a:r>
            <a:r>
              <a:rPr lang="en-SG" sz="1700" dirty="0" err="1"/>
              <a:t>Marszałek</a:t>
            </a:r>
            <a:r>
              <a:rPr lang="en-SG" sz="1700" dirty="0"/>
              <a:t>, </a:t>
            </a:r>
            <a:r>
              <a:rPr lang="en-SG" sz="1700" dirty="0" smtClean="0"/>
              <a:t>C. </a:t>
            </a:r>
            <a:r>
              <a:rPr lang="en-SG" sz="1700" dirty="0" err="1"/>
              <a:t>Schmid</a:t>
            </a:r>
            <a:r>
              <a:rPr lang="en-SG" sz="1700" dirty="0"/>
              <a:t> and </a:t>
            </a:r>
            <a:r>
              <a:rPr lang="en-SG" sz="1700" dirty="0" smtClean="0"/>
              <a:t>B. </a:t>
            </a:r>
            <a:r>
              <a:rPr lang="en-SG" sz="1700" dirty="0" err="1" smtClean="0"/>
              <a:t>Rozenfeld</a:t>
            </a:r>
            <a:r>
              <a:rPr lang="en-SG" sz="1700" dirty="0" smtClean="0"/>
              <a:t>, Learning Realistic Human Actions from Movies, </a:t>
            </a:r>
            <a:r>
              <a:rPr lang="en-SG" sz="1700" i="1" dirty="0" smtClean="0"/>
              <a:t>IEEE Conference on Computer Vision and Pattern Recognition</a:t>
            </a:r>
            <a:r>
              <a:rPr lang="en-SG" sz="1700" dirty="0" smtClean="0"/>
              <a:t>, 2008.</a:t>
            </a:r>
          </a:p>
          <a:p>
            <a:endParaRPr lang="en-US" sz="1700" dirty="0" smtClean="0"/>
          </a:p>
          <a:p>
            <a:r>
              <a:rPr lang="en-SG" sz="1700" dirty="0"/>
              <a:t>H. Wang and C. </a:t>
            </a:r>
            <a:r>
              <a:rPr lang="en-SG" sz="1700" dirty="0" err="1"/>
              <a:t>Schmid</a:t>
            </a:r>
            <a:r>
              <a:rPr lang="en-SG" sz="1700" dirty="0"/>
              <a:t>, Action Recognition with Improved Trajectories, </a:t>
            </a:r>
            <a:r>
              <a:rPr lang="en-SG" sz="1700" i="1" dirty="0"/>
              <a:t>IEEE Conference on Computer Vision and Pattern Recognition</a:t>
            </a:r>
            <a:r>
              <a:rPr lang="en-SG" sz="1700" dirty="0"/>
              <a:t>, 2013.</a:t>
            </a:r>
          </a:p>
          <a:p>
            <a:endParaRPr lang="en-US" sz="1700" dirty="0"/>
          </a:p>
          <a:p>
            <a:r>
              <a:rPr lang="en-SG" sz="1700" dirty="0"/>
              <a:t>M. S. </a:t>
            </a:r>
            <a:r>
              <a:rPr lang="en-SG" sz="1700" dirty="0" err="1"/>
              <a:t>Ryoo</a:t>
            </a:r>
            <a:r>
              <a:rPr lang="en-SG" sz="1700" dirty="0"/>
              <a:t> and J. K. Aggarwal, Spatio-Temporal Relationship Match: Video Structure Comparison for Recognition of Complex Human Activities, </a:t>
            </a:r>
            <a:r>
              <a:rPr lang="en-SG" sz="1700" i="1" dirty="0"/>
              <a:t>International Conference on Computer Vision</a:t>
            </a:r>
            <a:r>
              <a:rPr lang="en-SG" sz="1700" dirty="0"/>
              <a:t>, 2009.</a:t>
            </a:r>
            <a:endParaRPr lang="en-US" sz="1700" dirty="0"/>
          </a:p>
          <a:p>
            <a:endParaRPr lang="en-US" sz="1700" dirty="0" smtClean="0"/>
          </a:p>
          <a:p>
            <a:r>
              <a:rPr lang="en-US" sz="1700" dirty="0" smtClean="0"/>
              <a:t>B. Ni and P. Moulin, Pose Adaptive Motion Feature Pooling for Human Action Analysis, </a:t>
            </a:r>
            <a:r>
              <a:rPr lang="en-US" sz="1700" i="1" dirty="0" smtClean="0"/>
              <a:t>International Journal of Computer Vision</a:t>
            </a:r>
            <a:r>
              <a:rPr lang="en-US" sz="1700" dirty="0" smtClean="0"/>
              <a:t>, 2014.</a:t>
            </a:r>
          </a:p>
          <a:p>
            <a:endParaRPr lang="en-US" sz="1700" dirty="0" smtClean="0"/>
          </a:p>
          <a:p>
            <a:r>
              <a:rPr lang="en-SG" sz="1700" dirty="0" smtClean="0"/>
              <a:t>B. Ni</a:t>
            </a:r>
            <a:r>
              <a:rPr lang="en-SG" sz="1700" dirty="0"/>
              <a:t>, </a:t>
            </a:r>
            <a:r>
              <a:rPr lang="en-SG" sz="1700" dirty="0" smtClean="0"/>
              <a:t>G. Wang and P. Moulin, </a:t>
            </a:r>
            <a:r>
              <a:rPr lang="en-SG" sz="1700" dirty="0"/>
              <a:t>RGBD-HuDaAct: A </a:t>
            </a:r>
            <a:r>
              <a:rPr lang="en-SG" sz="1700" dirty="0" err="1" smtClean="0"/>
              <a:t>Color</a:t>
            </a:r>
            <a:r>
              <a:rPr lang="en-SG" sz="1700" dirty="0" smtClean="0"/>
              <a:t>-Depth </a:t>
            </a:r>
            <a:r>
              <a:rPr lang="en-SG" sz="1700" dirty="0"/>
              <a:t>V</a:t>
            </a:r>
            <a:r>
              <a:rPr lang="en-SG" sz="1700" dirty="0" smtClean="0"/>
              <a:t>ideo </a:t>
            </a:r>
            <a:r>
              <a:rPr lang="en-SG" sz="1700" dirty="0"/>
              <a:t>D</a:t>
            </a:r>
            <a:r>
              <a:rPr lang="en-SG" sz="1700" dirty="0" smtClean="0"/>
              <a:t>atabase </a:t>
            </a:r>
            <a:r>
              <a:rPr lang="en-SG" sz="1700" dirty="0"/>
              <a:t>for </a:t>
            </a:r>
            <a:r>
              <a:rPr lang="en-SG" sz="1700" dirty="0" smtClean="0"/>
              <a:t>Human </a:t>
            </a:r>
            <a:r>
              <a:rPr lang="en-SG" sz="1700" dirty="0"/>
              <a:t>D</a:t>
            </a:r>
            <a:r>
              <a:rPr lang="en-SG" sz="1700" dirty="0" smtClean="0"/>
              <a:t>aily </a:t>
            </a:r>
            <a:r>
              <a:rPr lang="en-SG" sz="1700" dirty="0"/>
              <a:t>A</a:t>
            </a:r>
            <a:r>
              <a:rPr lang="en-SG" sz="1700" dirty="0" smtClean="0"/>
              <a:t>ctivity Recognition</a:t>
            </a:r>
            <a:r>
              <a:rPr lang="en-SG" sz="1700" dirty="0"/>
              <a:t>,</a:t>
            </a:r>
            <a:r>
              <a:rPr lang="en-SG" sz="1700" dirty="0" smtClean="0"/>
              <a:t> </a:t>
            </a:r>
            <a:r>
              <a:rPr lang="en-SG" sz="1700" i="1" dirty="0" smtClean="0"/>
              <a:t>ICCV</a:t>
            </a:r>
            <a:r>
              <a:rPr lang="en-SG" sz="1700" i="1" dirty="0"/>
              <a:t> </a:t>
            </a:r>
            <a:r>
              <a:rPr lang="en-SG" sz="1700" i="1" dirty="0" smtClean="0"/>
              <a:t>workshops, </a:t>
            </a:r>
            <a:r>
              <a:rPr lang="en-SG" sz="1700" dirty="0" smtClean="0"/>
              <a:t>pp</a:t>
            </a:r>
            <a:r>
              <a:rPr lang="en-SG" sz="1700" dirty="0"/>
              <a:t>. </a:t>
            </a:r>
            <a:r>
              <a:rPr lang="en-SG" sz="1700" dirty="0" smtClean="0"/>
              <a:t>1147–1153, 2011.</a:t>
            </a:r>
          </a:p>
          <a:p>
            <a:endParaRPr lang="en-US" sz="1700" dirty="0"/>
          </a:p>
          <a:p>
            <a:r>
              <a:rPr lang="en-SG" sz="1700" dirty="0" smtClean="0"/>
              <a:t>A. Gupta and L</a:t>
            </a:r>
            <a:r>
              <a:rPr lang="en-SG" sz="1700" dirty="0"/>
              <a:t>. </a:t>
            </a:r>
            <a:r>
              <a:rPr lang="en-SG" sz="1700" dirty="0" smtClean="0"/>
              <a:t>Davis, </a:t>
            </a:r>
            <a:r>
              <a:rPr lang="en-SG" sz="1700" dirty="0"/>
              <a:t>Objects in action: An approach for combining </a:t>
            </a:r>
            <a:r>
              <a:rPr lang="en-SG" sz="1700" dirty="0" smtClean="0"/>
              <a:t>action understanding </a:t>
            </a:r>
            <a:r>
              <a:rPr lang="en-SG" sz="1700" dirty="0"/>
              <a:t>and object </a:t>
            </a:r>
            <a:r>
              <a:rPr lang="en-SG" sz="1700" dirty="0" smtClean="0"/>
              <a:t>perception, </a:t>
            </a:r>
            <a:r>
              <a:rPr lang="en-SG" sz="1700" i="1" dirty="0"/>
              <a:t>IEEE Conference on Computer Vision and Pattern Recognition</a:t>
            </a:r>
            <a:r>
              <a:rPr lang="en-SG" sz="1700" dirty="0"/>
              <a:t>, </a:t>
            </a:r>
            <a:r>
              <a:rPr lang="en-SG" sz="1700" dirty="0" smtClean="0"/>
              <a:t>2007.</a:t>
            </a:r>
            <a:endParaRPr lang="en-SG" sz="1700" b="1" dirty="0"/>
          </a:p>
          <a:p>
            <a:endParaRPr lang="en-US" sz="1700" dirty="0" smtClean="0"/>
          </a:p>
          <a:p>
            <a:r>
              <a:rPr lang="en-US" sz="1700" dirty="0" smtClean="0"/>
              <a:t>L. Xia and J.K. Aggarwal, </a:t>
            </a:r>
            <a:r>
              <a:rPr lang="en-SG" sz="1700" dirty="0"/>
              <a:t>Spatio-Temporal Depth Cuboid Similarity Feature for Activity Recognition Using Depth Camera, </a:t>
            </a:r>
            <a:r>
              <a:rPr lang="en-SG" sz="1600" i="1" dirty="0"/>
              <a:t>IEEE Conference on Computer Vision and Pattern Recognition</a:t>
            </a:r>
            <a:r>
              <a:rPr lang="en-SG" sz="1600" dirty="0"/>
              <a:t>, </a:t>
            </a:r>
            <a:r>
              <a:rPr lang="en-SG" sz="1600" dirty="0" smtClean="0"/>
              <a:t>2013.</a:t>
            </a:r>
            <a:endParaRPr lang="en-SG" sz="1600" b="1" dirty="0"/>
          </a:p>
          <a:p>
            <a:endParaRPr lang="en-US" sz="1700" dirty="0"/>
          </a:p>
          <a:p>
            <a:endParaRPr lang="en-US" sz="1700" dirty="0" smtClean="0"/>
          </a:p>
          <a:p>
            <a:endParaRPr lang="en-US" sz="1700" dirty="0"/>
          </a:p>
        </p:txBody>
      </p:sp>
      <p:sp>
        <p:nvSpPr>
          <p:cNvPr id="5" name="Slide Number Placeholder 3"/>
          <p:cNvSpPr txBox="1">
            <a:spLocks noGrp="1"/>
          </p:cNvSpPr>
          <p:nvPr/>
        </p:nvSpPr>
        <p:spPr bwMode="auto">
          <a:xfrm>
            <a:off x="6554338" y="6458634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67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452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References</a:t>
            </a:r>
            <a:endParaRPr lang="en-SG" dirty="0"/>
          </a:p>
        </p:txBody>
      </p:sp>
      <p:sp>
        <p:nvSpPr>
          <p:cNvPr id="4" name="Rectangle 3"/>
          <p:cNvSpPr/>
          <p:nvPr/>
        </p:nvSpPr>
        <p:spPr>
          <a:xfrm>
            <a:off x="305594" y="841279"/>
            <a:ext cx="86868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dirty="0"/>
              <a:t>H. </a:t>
            </a:r>
            <a:r>
              <a:rPr lang="en-SG" dirty="0" err="1"/>
              <a:t>Kjellstrom</a:t>
            </a:r>
            <a:r>
              <a:rPr lang="en-SG" dirty="0"/>
              <a:t>, J. Romero, D. </a:t>
            </a:r>
            <a:r>
              <a:rPr lang="en-SG" dirty="0" smtClean="0"/>
              <a:t>Martinez and </a:t>
            </a:r>
            <a:r>
              <a:rPr lang="en-SG" dirty="0"/>
              <a:t>D. </a:t>
            </a:r>
            <a:r>
              <a:rPr lang="en-SG" dirty="0" err="1"/>
              <a:t>Kragic</a:t>
            </a:r>
            <a:r>
              <a:rPr lang="en-SG" dirty="0"/>
              <a:t>. Simultaneous </a:t>
            </a:r>
            <a:r>
              <a:rPr lang="en-SG" dirty="0" smtClean="0"/>
              <a:t>Visual Recognition </a:t>
            </a:r>
            <a:r>
              <a:rPr lang="en-SG" dirty="0"/>
              <a:t>of </a:t>
            </a:r>
            <a:r>
              <a:rPr lang="en-SG" dirty="0" smtClean="0"/>
              <a:t>Manipulation Actions </a:t>
            </a:r>
            <a:r>
              <a:rPr lang="en-SG" dirty="0"/>
              <a:t>and </a:t>
            </a:r>
            <a:r>
              <a:rPr lang="en-SG" dirty="0" smtClean="0"/>
              <a:t>Manipulated Objects</a:t>
            </a:r>
            <a:r>
              <a:rPr lang="en-SG" dirty="0"/>
              <a:t>. </a:t>
            </a:r>
            <a:r>
              <a:rPr lang="en-SG" i="1" dirty="0"/>
              <a:t>European Conference on Computer Vision</a:t>
            </a:r>
            <a:r>
              <a:rPr lang="en-SG" dirty="0"/>
              <a:t>, pp. 336–349, 2008</a:t>
            </a:r>
            <a:r>
              <a:rPr lang="en-SG" dirty="0" smtClean="0"/>
              <a:t>.</a:t>
            </a:r>
          </a:p>
          <a:p>
            <a:endParaRPr lang="en-US" dirty="0"/>
          </a:p>
          <a:p>
            <a:r>
              <a:rPr lang="en-SG" dirty="0"/>
              <a:t>R. Messing, C. </a:t>
            </a:r>
            <a:r>
              <a:rPr lang="en-SG" dirty="0" smtClean="0"/>
              <a:t>Pal </a:t>
            </a:r>
            <a:r>
              <a:rPr lang="en-SG" dirty="0"/>
              <a:t>and H. </a:t>
            </a:r>
            <a:r>
              <a:rPr lang="en-SG" dirty="0" err="1" smtClean="0"/>
              <a:t>Kautz</a:t>
            </a:r>
            <a:r>
              <a:rPr lang="en-SG" dirty="0"/>
              <a:t>,</a:t>
            </a:r>
            <a:r>
              <a:rPr lang="en-SG" dirty="0" smtClean="0"/>
              <a:t> </a:t>
            </a:r>
            <a:r>
              <a:rPr lang="en-SG" dirty="0"/>
              <a:t>Activity </a:t>
            </a:r>
            <a:r>
              <a:rPr lang="en-SG" dirty="0" smtClean="0"/>
              <a:t>Recognition Using </a:t>
            </a:r>
            <a:r>
              <a:rPr lang="en-SG" dirty="0"/>
              <a:t>the </a:t>
            </a:r>
            <a:r>
              <a:rPr lang="en-SG" dirty="0" smtClean="0"/>
              <a:t>Velocity Histories </a:t>
            </a:r>
            <a:r>
              <a:rPr lang="en-SG" dirty="0"/>
              <a:t>of </a:t>
            </a:r>
            <a:r>
              <a:rPr lang="en-SG" dirty="0" smtClean="0"/>
              <a:t>Tracked </a:t>
            </a:r>
            <a:r>
              <a:rPr lang="en-SG" dirty="0" err="1"/>
              <a:t>K</a:t>
            </a:r>
            <a:r>
              <a:rPr lang="en-SG" dirty="0" err="1" smtClean="0"/>
              <a:t>eypoints</a:t>
            </a:r>
            <a:r>
              <a:rPr lang="en-SG" dirty="0"/>
              <a:t>,</a:t>
            </a:r>
            <a:r>
              <a:rPr lang="en-SG" dirty="0" smtClean="0"/>
              <a:t> </a:t>
            </a:r>
            <a:r>
              <a:rPr lang="en-SG" i="1" dirty="0"/>
              <a:t>IEEE Conference on Computer Vision and Pattern Recognition</a:t>
            </a:r>
            <a:r>
              <a:rPr lang="en-SG" dirty="0"/>
              <a:t>, </a:t>
            </a:r>
            <a:r>
              <a:rPr lang="en-SG" dirty="0" smtClean="0"/>
              <a:t>pp. </a:t>
            </a:r>
            <a:r>
              <a:rPr lang="en-SG" dirty="0"/>
              <a:t>104–111, 2009.</a:t>
            </a:r>
            <a:endParaRPr lang="en-US" dirty="0"/>
          </a:p>
          <a:p>
            <a:endParaRPr lang="en-US" dirty="0" smtClean="0"/>
          </a:p>
          <a:p>
            <a:r>
              <a:rPr lang="en-SG" dirty="0"/>
              <a:t>B. Yao, A. </a:t>
            </a:r>
            <a:r>
              <a:rPr lang="en-SG" dirty="0" err="1" smtClean="0"/>
              <a:t>Khosla</a:t>
            </a:r>
            <a:r>
              <a:rPr lang="en-SG" dirty="0" smtClean="0"/>
              <a:t> </a:t>
            </a:r>
            <a:r>
              <a:rPr lang="en-SG" dirty="0"/>
              <a:t>and L. </a:t>
            </a:r>
            <a:r>
              <a:rPr lang="en-SG" dirty="0" err="1"/>
              <a:t>Fei-fei</a:t>
            </a:r>
            <a:r>
              <a:rPr lang="en-SG" dirty="0"/>
              <a:t>. Classifying </a:t>
            </a:r>
            <a:r>
              <a:rPr lang="en-SG" dirty="0" smtClean="0"/>
              <a:t>Actions </a:t>
            </a:r>
            <a:r>
              <a:rPr lang="en-SG" dirty="0"/>
              <a:t>and </a:t>
            </a:r>
            <a:r>
              <a:rPr lang="en-SG" dirty="0" smtClean="0"/>
              <a:t>Measuring Action Similarity </a:t>
            </a:r>
            <a:r>
              <a:rPr lang="en-SG" dirty="0"/>
              <a:t>by </a:t>
            </a:r>
            <a:r>
              <a:rPr lang="en-SG" dirty="0" smtClean="0"/>
              <a:t>Modeling </a:t>
            </a:r>
            <a:r>
              <a:rPr lang="en-SG" dirty="0"/>
              <a:t>the </a:t>
            </a:r>
            <a:r>
              <a:rPr lang="en-SG" dirty="0" smtClean="0"/>
              <a:t>Mutual </a:t>
            </a:r>
            <a:r>
              <a:rPr lang="en-SG" dirty="0"/>
              <a:t>C</a:t>
            </a:r>
            <a:r>
              <a:rPr lang="en-SG" dirty="0" smtClean="0"/>
              <a:t>ontext </a:t>
            </a:r>
            <a:r>
              <a:rPr lang="en-SG" dirty="0"/>
              <a:t>of </a:t>
            </a:r>
            <a:r>
              <a:rPr lang="en-SG" dirty="0" smtClean="0"/>
              <a:t>Objects </a:t>
            </a:r>
            <a:r>
              <a:rPr lang="en-SG" dirty="0"/>
              <a:t>and </a:t>
            </a:r>
            <a:r>
              <a:rPr lang="en-SG" dirty="0" smtClean="0"/>
              <a:t>Human </a:t>
            </a:r>
            <a:r>
              <a:rPr lang="en-SG" dirty="0"/>
              <a:t>P</a:t>
            </a:r>
            <a:r>
              <a:rPr lang="en-SG" dirty="0" smtClean="0"/>
              <a:t>oses</a:t>
            </a:r>
            <a:r>
              <a:rPr lang="en-SG" dirty="0"/>
              <a:t>. </a:t>
            </a:r>
            <a:r>
              <a:rPr lang="en-SG" i="1" dirty="0" smtClean="0"/>
              <a:t>International Conference on Machine Learning</a:t>
            </a:r>
            <a:r>
              <a:rPr lang="en-SG" dirty="0" smtClean="0"/>
              <a:t>, </a:t>
            </a:r>
            <a:r>
              <a:rPr lang="en-SG" dirty="0"/>
              <a:t>2011.</a:t>
            </a:r>
            <a:endParaRPr lang="en-US" dirty="0" smtClean="0"/>
          </a:p>
          <a:p>
            <a:endParaRPr lang="en-US" dirty="0" smtClean="0"/>
          </a:p>
          <a:p>
            <a:r>
              <a:rPr lang="en-SG" dirty="0" smtClean="0"/>
              <a:t>A. Patron-Perez</a:t>
            </a:r>
            <a:r>
              <a:rPr lang="en-SG" dirty="0"/>
              <a:t>, </a:t>
            </a:r>
            <a:r>
              <a:rPr lang="en-SG" dirty="0" smtClean="0"/>
              <a:t>M. </a:t>
            </a:r>
            <a:r>
              <a:rPr lang="en-SG" dirty="0" err="1" smtClean="0"/>
              <a:t>Marszalek</a:t>
            </a:r>
            <a:r>
              <a:rPr lang="en-SG" dirty="0" smtClean="0"/>
              <a:t>, A. Zisserman </a:t>
            </a:r>
            <a:r>
              <a:rPr lang="en-SG" dirty="0"/>
              <a:t>and </a:t>
            </a:r>
            <a:r>
              <a:rPr lang="en-SG" dirty="0" smtClean="0"/>
              <a:t>I. Reid, High </a:t>
            </a:r>
            <a:r>
              <a:rPr lang="en-SG" dirty="0"/>
              <a:t>Five: Recognising </a:t>
            </a:r>
            <a:r>
              <a:rPr lang="en-SG" dirty="0" smtClean="0"/>
              <a:t>Human </a:t>
            </a:r>
            <a:r>
              <a:rPr lang="en-SG" dirty="0"/>
              <a:t>I</a:t>
            </a:r>
            <a:r>
              <a:rPr lang="en-SG" dirty="0" smtClean="0"/>
              <a:t>nteractions </a:t>
            </a:r>
            <a:r>
              <a:rPr lang="en-SG" dirty="0"/>
              <a:t>in TV </a:t>
            </a:r>
            <a:r>
              <a:rPr lang="en-SG" dirty="0" smtClean="0"/>
              <a:t>Shows, </a:t>
            </a:r>
            <a:r>
              <a:rPr lang="en-SG" i="1" dirty="0" smtClean="0"/>
              <a:t>British </a:t>
            </a:r>
            <a:r>
              <a:rPr lang="en-SG" i="1" dirty="0"/>
              <a:t>Machine Vision </a:t>
            </a:r>
            <a:r>
              <a:rPr lang="en-SG" i="1" dirty="0" smtClean="0"/>
              <a:t>Conference</a:t>
            </a:r>
            <a:r>
              <a:rPr lang="en-SG" dirty="0" smtClean="0"/>
              <a:t>, 2010. </a:t>
            </a:r>
          </a:p>
          <a:p>
            <a:endParaRPr lang="en-SG" dirty="0" smtClean="0"/>
          </a:p>
          <a:p>
            <a:r>
              <a:rPr lang="en-SG" dirty="0"/>
              <a:t>P. </a:t>
            </a:r>
            <a:r>
              <a:rPr lang="en-SG" dirty="0" err="1"/>
              <a:t>Felzenszwalb</a:t>
            </a:r>
            <a:r>
              <a:rPr lang="en-SG" dirty="0"/>
              <a:t>, R. </a:t>
            </a:r>
            <a:r>
              <a:rPr lang="en-SG" dirty="0" err="1"/>
              <a:t>Girshick</a:t>
            </a:r>
            <a:r>
              <a:rPr lang="en-SG" dirty="0"/>
              <a:t>, D. </a:t>
            </a:r>
            <a:r>
              <a:rPr lang="en-SG" dirty="0" err="1"/>
              <a:t>McAllester</a:t>
            </a:r>
            <a:r>
              <a:rPr lang="en-SG" dirty="0"/>
              <a:t> and D. </a:t>
            </a:r>
            <a:r>
              <a:rPr lang="en-SG" dirty="0" err="1" smtClean="0"/>
              <a:t>Ramanan</a:t>
            </a:r>
            <a:r>
              <a:rPr lang="en-SG" dirty="0" smtClean="0"/>
              <a:t>,</a:t>
            </a:r>
            <a:r>
              <a:rPr lang="en-SG" dirty="0"/>
              <a:t> </a:t>
            </a:r>
            <a:r>
              <a:rPr lang="en-SG" dirty="0" smtClean="0"/>
              <a:t>Object </a:t>
            </a:r>
            <a:r>
              <a:rPr lang="en-SG" dirty="0"/>
              <a:t>Detection with Discriminatively Trained Part Based </a:t>
            </a:r>
            <a:r>
              <a:rPr lang="en-SG" dirty="0" smtClean="0"/>
              <a:t>Models, </a:t>
            </a:r>
            <a:r>
              <a:rPr lang="en-SG" i="1" dirty="0" smtClean="0"/>
              <a:t>IEEE </a:t>
            </a:r>
            <a:r>
              <a:rPr lang="en-SG" i="1" dirty="0"/>
              <a:t>Transactions on Pattern Analysis and Machine Intelligence</a:t>
            </a:r>
            <a:r>
              <a:rPr lang="en-SG" dirty="0"/>
              <a:t>, Vol. 32, No. 9, Sep. </a:t>
            </a:r>
            <a:r>
              <a:rPr lang="en-SG" dirty="0" smtClean="0"/>
              <a:t>2010.</a:t>
            </a:r>
            <a:endParaRPr lang="en-US" dirty="0"/>
          </a:p>
        </p:txBody>
      </p:sp>
      <p:sp>
        <p:nvSpPr>
          <p:cNvPr id="5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68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121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References</a:t>
            </a:r>
            <a:endParaRPr lang="en-SG" dirty="0"/>
          </a:p>
        </p:txBody>
      </p:sp>
      <p:sp>
        <p:nvSpPr>
          <p:cNvPr id="4" name="Rectangle 3"/>
          <p:cNvSpPr/>
          <p:nvPr/>
        </p:nvSpPr>
        <p:spPr>
          <a:xfrm>
            <a:off x="305594" y="841279"/>
            <a:ext cx="8686800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1700" dirty="0" smtClean="0"/>
              <a:t>M. Raptis and L. Sigal, </a:t>
            </a:r>
            <a:r>
              <a:rPr lang="en-SG" sz="1700" dirty="0"/>
              <a:t>Poselet </a:t>
            </a:r>
            <a:r>
              <a:rPr lang="en-SG" sz="1700" dirty="0" smtClean="0"/>
              <a:t>Key-Framing: A Model </a:t>
            </a:r>
            <a:r>
              <a:rPr lang="en-SG" sz="1700" dirty="0"/>
              <a:t>for H</a:t>
            </a:r>
            <a:r>
              <a:rPr lang="en-SG" sz="1700" dirty="0" smtClean="0"/>
              <a:t>uman </a:t>
            </a:r>
            <a:r>
              <a:rPr lang="en-SG" sz="1700" dirty="0"/>
              <a:t>A</a:t>
            </a:r>
            <a:r>
              <a:rPr lang="en-SG" sz="1700" dirty="0" smtClean="0"/>
              <a:t>ctivity </a:t>
            </a:r>
            <a:r>
              <a:rPr lang="en-SG" sz="1700" dirty="0"/>
              <a:t>R</a:t>
            </a:r>
            <a:r>
              <a:rPr lang="en-SG" sz="1700" dirty="0" smtClean="0"/>
              <a:t>ecognition, </a:t>
            </a:r>
            <a:r>
              <a:rPr lang="en-SG" sz="1700" i="1" dirty="0" smtClean="0"/>
              <a:t>International </a:t>
            </a:r>
            <a:r>
              <a:rPr lang="en-SG" sz="1700" i="1" dirty="0"/>
              <a:t>conference on computer </a:t>
            </a:r>
            <a:r>
              <a:rPr lang="en-SG" sz="1700" i="1" dirty="0" smtClean="0"/>
              <a:t>vision and </a:t>
            </a:r>
            <a:r>
              <a:rPr lang="en-SG" sz="1700" i="1" dirty="0"/>
              <a:t>pattern </a:t>
            </a:r>
            <a:r>
              <a:rPr lang="en-SG" sz="1700" i="1" dirty="0" smtClean="0"/>
              <a:t>recognition, </a:t>
            </a:r>
            <a:r>
              <a:rPr lang="en-SG" sz="1700" dirty="0" smtClean="0"/>
              <a:t>pp</a:t>
            </a:r>
            <a:r>
              <a:rPr lang="en-SG" sz="1700" dirty="0"/>
              <a:t>. </a:t>
            </a:r>
            <a:r>
              <a:rPr lang="en-SG" sz="1700" dirty="0" smtClean="0"/>
              <a:t>2650–2657, 2013.</a:t>
            </a:r>
          </a:p>
          <a:p>
            <a:endParaRPr lang="en-US" sz="1700" dirty="0"/>
          </a:p>
          <a:p>
            <a:r>
              <a:rPr lang="en-SG" sz="1700" dirty="0"/>
              <a:t>L. D. </a:t>
            </a:r>
            <a:r>
              <a:rPr lang="en-SG" sz="1700" dirty="0" err="1"/>
              <a:t>Bourdev</a:t>
            </a:r>
            <a:r>
              <a:rPr lang="en-SG" sz="1700" dirty="0"/>
              <a:t> and J. </a:t>
            </a:r>
            <a:r>
              <a:rPr lang="en-SG" sz="1700" dirty="0" smtClean="0"/>
              <a:t>Malik, </a:t>
            </a:r>
            <a:r>
              <a:rPr lang="en-SG" sz="1700" dirty="0"/>
              <a:t>Poselets: Body </a:t>
            </a:r>
            <a:r>
              <a:rPr lang="en-SG" sz="1700" dirty="0" smtClean="0"/>
              <a:t>Part </a:t>
            </a:r>
            <a:r>
              <a:rPr lang="en-SG" sz="1700" dirty="0"/>
              <a:t>D</a:t>
            </a:r>
            <a:r>
              <a:rPr lang="en-SG" sz="1700" dirty="0" smtClean="0"/>
              <a:t>etectors </a:t>
            </a:r>
            <a:r>
              <a:rPr lang="en-SG" sz="1700" dirty="0"/>
              <a:t>T</a:t>
            </a:r>
            <a:r>
              <a:rPr lang="en-SG" sz="1700" dirty="0" smtClean="0"/>
              <a:t>rained </a:t>
            </a:r>
            <a:r>
              <a:rPr lang="en-SG" sz="1700" dirty="0"/>
              <a:t>U</a:t>
            </a:r>
            <a:r>
              <a:rPr lang="en-SG" sz="1700" dirty="0" smtClean="0"/>
              <a:t>sing 3D </a:t>
            </a:r>
            <a:r>
              <a:rPr lang="en-SG" sz="1700" dirty="0"/>
              <a:t>H</a:t>
            </a:r>
            <a:r>
              <a:rPr lang="en-SG" sz="1700" dirty="0" smtClean="0"/>
              <a:t>uman </a:t>
            </a:r>
            <a:r>
              <a:rPr lang="en-SG" sz="1700" dirty="0"/>
              <a:t>P</a:t>
            </a:r>
            <a:r>
              <a:rPr lang="en-SG" sz="1700" dirty="0" smtClean="0"/>
              <a:t>ose </a:t>
            </a:r>
            <a:r>
              <a:rPr lang="en-SG" sz="1700" dirty="0"/>
              <a:t>A</a:t>
            </a:r>
            <a:r>
              <a:rPr lang="en-SG" sz="1700" dirty="0" smtClean="0"/>
              <a:t>nnotations</a:t>
            </a:r>
            <a:r>
              <a:rPr lang="en-SG" sz="1700" dirty="0"/>
              <a:t>. </a:t>
            </a:r>
            <a:r>
              <a:rPr lang="en-SG" sz="1700" i="1" dirty="0" smtClean="0"/>
              <a:t>International Conference on Computer Vision</a:t>
            </a:r>
            <a:r>
              <a:rPr lang="en-SG" sz="1700" dirty="0" smtClean="0"/>
              <a:t>, </a:t>
            </a:r>
            <a:r>
              <a:rPr lang="en-SG" sz="1700" dirty="0"/>
              <a:t>2009.</a:t>
            </a:r>
            <a:endParaRPr lang="en-US" sz="1700" dirty="0" smtClean="0"/>
          </a:p>
          <a:p>
            <a:endParaRPr lang="en-US" sz="1700" dirty="0" smtClean="0"/>
          </a:p>
          <a:p>
            <a:r>
              <a:rPr lang="en-SG" sz="1700" dirty="0"/>
              <a:t>X.J. Peng, C.Q. Zou, Y. </a:t>
            </a:r>
            <a:r>
              <a:rPr lang="en-SG" sz="1700" dirty="0" err="1"/>
              <a:t>Qiao</a:t>
            </a:r>
            <a:r>
              <a:rPr lang="en-SG" sz="1700" dirty="0"/>
              <a:t>, and Q. </a:t>
            </a:r>
            <a:r>
              <a:rPr lang="en-SG" sz="1700" dirty="0" smtClean="0"/>
              <a:t>Peng, </a:t>
            </a:r>
            <a:r>
              <a:rPr lang="en-SG" sz="1700" dirty="0"/>
              <a:t>Action Recognition with Stacked Fisher </a:t>
            </a:r>
            <a:r>
              <a:rPr lang="en-SG" sz="1700" dirty="0" smtClean="0"/>
              <a:t>Vectors, </a:t>
            </a:r>
            <a:r>
              <a:rPr lang="en-SG" sz="1700" i="1" dirty="0"/>
              <a:t>European Conference on Computer Vision</a:t>
            </a:r>
            <a:r>
              <a:rPr lang="en-SG" sz="1700" dirty="0" smtClean="0"/>
              <a:t>, </a:t>
            </a:r>
            <a:r>
              <a:rPr lang="en-SG" sz="1700" dirty="0"/>
              <a:t>2014.</a:t>
            </a:r>
            <a:endParaRPr lang="en-US" sz="1700" dirty="0"/>
          </a:p>
          <a:p>
            <a:endParaRPr lang="en-US" sz="1700" dirty="0" smtClean="0"/>
          </a:p>
          <a:p>
            <a:r>
              <a:rPr lang="en-SG" sz="1700" dirty="0" smtClean="0"/>
              <a:t>F. </a:t>
            </a:r>
            <a:r>
              <a:rPr lang="en-SG" sz="1700" dirty="0" err="1" smtClean="0"/>
              <a:t>Perronnin</a:t>
            </a:r>
            <a:r>
              <a:rPr lang="en-SG" sz="1700" dirty="0" smtClean="0"/>
              <a:t>, J. </a:t>
            </a:r>
            <a:r>
              <a:rPr lang="en-SG" sz="1700" dirty="0" err="1" smtClean="0"/>
              <a:t>S′anchez</a:t>
            </a:r>
            <a:r>
              <a:rPr lang="en-SG" sz="1700" dirty="0" smtClean="0"/>
              <a:t> and T. </a:t>
            </a:r>
            <a:r>
              <a:rPr lang="en-SG" sz="1700" dirty="0" err="1" smtClean="0"/>
              <a:t>Mensink</a:t>
            </a:r>
            <a:r>
              <a:rPr lang="en-SG" sz="1700" dirty="0" smtClean="0"/>
              <a:t>, </a:t>
            </a:r>
            <a:r>
              <a:rPr lang="en-SG" sz="1700" dirty="0"/>
              <a:t>Improving the </a:t>
            </a:r>
            <a:r>
              <a:rPr lang="en-SG" sz="1700" dirty="0" smtClean="0"/>
              <a:t>Fisher </a:t>
            </a:r>
            <a:r>
              <a:rPr lang="en-SG" sz="1700" dirty="0"/>
              <a:t>K</a:t>
            </a:r>
            <a:r>
              <a:rPr lang="en-SG" sz="1700" dirty="0" smtClean="0"/>
              <a:t>ernel </a:t>
            </a:r>
            <a:r>
              <a:rPr lang="en-SG" sz="1700" dirty="0"/>
              <a:t>for </a:t>
            </a:r>
            <a:r>
              <a:rPr lang="en-SG" sz="1700" dirty="0" smtClean="0"/>
              <a:t>Large-Scale</a:t>
            </a:r>
            <a:endParaRPr lang="en-SG" sz="1700" dirty="0"/>
          </a:p>
          <a:p>
            <a:r>
              <a:rPr lang="en-SG" sz="1700" dirty="0"/>
              <a:t>I</a:t>
            </a:r>
            <a:r>
              <a:rPr lang="en-SG" sz="1700" dirty="0" smtClean="0"/>
              <a:t>mage </a:t>
            </a:r>
            <a:r>
              <a:rPr lang="en-SG" sz="1700" dirty="0"/>
              <a:t>C</a:t>
            </a:r>
            <a:r>
              <a:rPr lang="en-SG" sz="1700" dirty="0" smtClean="0"/>
              <a:t>lassification</a:t>
            </a:r>
            <a:r>
              <a:rPr lang="en-SG" sz="1700" dirty="0"/>
              <a:t>. </a:t>
            </a:r>
            <a:r>
              <a:rPr lang="en-SG" sz="1700" i="1" dirty="0"/>
              <a:t>European Conference on Computer </a:t>
            </a:r>
            <a:r>
              <a:rPr lang="en-SG" sz="1700" i="1" dirty="0" smtClean="0"/>
              <a:t>Vision</a:t>
            </a:r>
            <a:r>
              <a:rPr lang="en-SG" sz="1700" dirty="0"/>
              <a:t>,</a:t>
            </a:r>
            <a:r>
              <a:rPr lang="en-SG" sz="1700" dirty="0" smtClean="0"/>
              <a:t> pp.143–156, 2010</a:t>
            </a:r>
            <a:r>
              <a:rPr lang="en-SG" sz="1700" dirty="0"/>
              <a:t>.</a:t>
            </a:r>
            <a:endParaRPr lang="en-US" sz="1700" dirty="0"/>
          </a:p>
          <a:p>
            <a:endParaRPr lang="en-US" sz="1700" dirty="0" smtClean="0"/>
          </a:p>
          <a:p>
            <a:r>
              <a:rPr lang="en-SG" sz="1700" dirty="0"/>
              <a:t>W. Li, Z. </a:t>
            </a:r>
            <a:r>
              <a:rPr lang="en-SG" sz="1700" dirty="0" smtClean="0"/>
              <a:t>Zhang </a:t>
            </a:r>
            <a:r>
              <a:rPr lang="en-SG" sz="1700" dirty="0"/>
              <a:t>and Z. Liu. Action </a:t>
            </a:r>
            <a:r>
              <a:rPr lang="en-SG" sz="1700" dirty="0" smtClean="0"/>
              <a:t>Recognition </a:t>
            </a:r>
            <a:r>
              <a:rPr lang="en-SG" sz="1700" dirty="0"/>
              <a:t>B</a:t>
            </a:r>
            <a:r>
              <a:rPr lang="en-SG" sz="1700" dirty="0" smtClean="0"/>
              <a:t>ased </a:t>
            </a:r>
            <a:r>
              <a:rPr lang="en-SG" sz="1700" dirty="0"/>
              <a:t>on </a:t>
            </a:r>
            <a:r>
              <a:rPr lang="en-SG" sz="1700" dirty="0" smtClean="0"/>
              <a:t>a Bag </a:t>
            </a:r>
            <a:r>
              <a:rPr lang="en-SG" sz="1700" dirty="0"/>
              <a:t>of </a:t>
            </a:r>
            <a:r>
              <a:rPr lang="en-SG" sz="1700" dirty="0" smtClean="0"/>
              <a:t>3D Points, </a:t>
            </a:r>
            <a:r>
              <a:rPr lang="en-SG" sz="1700" i="1" dirty="0" smtClean="0"/>
              <a:t>CVPR </a:t>
            </a:r>
            <a:r>
              <a:rPr lang="en-SG" sz="1700" i="1" dirty="0"/>
              <a:t>workshop</a:t>
            </a:r>
            <a:r>
              <a:rPr lang="en-SG" sz="1700" dirty="0"/>
              <a:t>, 2010</a:t>
            </a:r>
            <a:r>
              <a:rPr lang="en-SG" sz="1700" dirty="0" smtClean="0"/>
              <a:t>.</a:t>
            </a:r>
          </a:p>
          <a:p>
            <a:endParaRPr lang="en-US" sz="1700" dirty="0"/>
          </a:p>
          <a:p>
            <a:r>
              <a:rPr lang="en-SG" sz="1700" dirty="0" smtClean="0"/>
              <a:t>H.S. Koppula</a:t>
            </a:r>
            <a:r>
              <a:rPr lang="en-SG" sz="1700" dirty="0"/>
              <a:t>, </a:t>
            </a:r>
            <a:r>
              <a:rPr lang="en-SG" sz="1700" dirty="0" smtClean="0"/>
              <a:t>R. Gupta and A. </a:t>
            </a:r>
            <a:r>
              <a:rPr lang="en-SG" sz="1700" dirty="0" err="1" smtClean="0"/>
              <a:t>Saxena</a:t>
            </a:r>
            <a:r>
              <a:rPr lang="en-SG" sz="1700" dirty="0" smtClean="0"/>
              <a:t>, </a:t>
            </a:r>
            <a:r>
              <a:rPr lang="en-SG" sz="1700" dirty="0"/>
              <a:t>Learning Human Activities and Object Affordances from RGB-D Videos, </a:t>
            </a:r>
            <a:r>
              <a:rPr lang="en-SG" sz="1700" i="1" dirty="0"/>
              <a:t>arXiv:1210.1207</a:t>
            </a:r>
            <a:r>
              <a:rPr lang="en-SG" sz="1700" dirty="0"/>
              <a:t>, </a:t>
            </a:r>
            <a:r>
              <a:rPr lang="en-SG" sz="1700" dirty="0" smtClean="0"/>
              <a:t>2012.</a:t>
            </a:r>
          </a:p>
          <a:p>
            <a:endParaRPr lang="en-US" sz="1700" dirty="0"/>
          </a:p>
          <a:p>
            <a:r>
              <a:rPr lang="en-SG" sz="1700" dirty="0"/>
              <a:t>J. Wang, Z. Liu, Y. </a:t>
            </a:r>
            <a:r>
              <a:rPr lang="en-SG" sz="1700" dirty="0" smtClean="0"/>
              <a:t>Wu </a:t>
            </a:r>
            <a:r>
              <a:rPr lang="en-SG" sz="1700" dirty="0"/>
              <a:t>and J. </a:t>
            </a:r>
            <a:r>
              <a:rPr lang="en-SG" sz="1700" dirty="0" smtClean="0"/>
              <a:t>Yuan, </a:t>
            </a:r>
            <a:r>
              <a:rPr lang="en-SG" sz="1700" dirty="0"/>
              <a:t>Mining </a:t>
            </a:r>
            <a:r>
              <a:rPr lang="en-SG" sz="1700" dirty="0" err="1"/>
              <a:t>A</a:t>
            </a:r>
            <a:r>
              <a:rPr lang="en-SG" sz="1700" dirty="0" err="1" smtClean="0"/>
              <a:t>ctionlet</a:t>
            </a:r>
            <a:r>
              <a:rPr lang="en-SG" sz="1700" dirty="0" smtClean="0"/>
              <a:t> Ensemble for </a:t>
            </a:r>
            <a:r>
              <a:rPr lang="en-SG" sz="1700" dirty="0"/>
              <a:t>A</a:t>
            </a:r>
            <a:r>
              <a:rPr lang="en-SG" sz="1700" dirty="0" smtClean="0"/>
              <a:t>ction </a:t>
            </a:r>
            <a:r>
              <a:rPr lang="en-SG" sz="1700" dirty="0"/>
              <a:t>R</a:t>
            </a:r>
            <a:r>
              <a:rPr lang="en-SG" sz="1700" dirty="0" smtClean="0"/>
              <a:t>ecognition </a:t>
            </a:r>
            <a:r>
              <a:rPr lang="en-SG" sz="1700" dirty="0"/>
              <a:t>with </a:t>
            </a:r>
            <a:r>
              <a:rPr lang="en-SG" sz="1700" dirty="0" smtClean="0"/>
              <a:t>Depth </a:t>
            </a:r>
            <a:r>
              <a:rPr lang="en-SG" sz="1700" dirty="0"/>
              <a:t>C</a:t>
            </a:r>
            <a:r>
              <a:rPr lang="en-SG" sz="1700" dirty="0" smtClean="0"/>
              <a:t>ameras</a:t>
            </a:r>
            <a:r>
              <a:rPr lang="en-SG" sz="1700" dirty="0"/>
              <a:t>. </a:t>
            </a:r>
            <a:r>
              <a:rPr lang="en-SG" sz="1700" i="1" dirty="0" smtClean="0"/>
              <a:t>IEEE Conference </a:t>
            </a:r>
            <a:r>
              <a:rPr lang="en-SG" sz="1700" i="1" dirty="0"/>
              <a:t>on Computer Vision and Pattern </a:t>
            </a:r>
            <a:r>
              <a:rPr lang="en-SG" sz="1700" i="1" dirty="0" smtClean="0"/>
              <a:t>Recognition</a:t>
            </a:r>
            <a:r>
              <a:rPr lang="en-SG" sz="1700" dirty="0" smtClean="0"/>
              <a:t>, pp. </a:t>
            </a:r>
            <a:r>
              <a:rPr lang="en-SG" sz="1700" dirty="0"/>
              <a:t>1290–1297, 2012.</a:t>
            </a:r>
            <a:endParaRPr lang="en-US" sz="1700" dirty="0"/>
          </a:p>
        </p:txBody>
      </p:sp>
      <p:sp>
        <p:nvSpPr>
          <p:cNvPr id="5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69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777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822" y="580589"/>
            <a:ext cx="6592105" cy="410805"/>
          </a:xfrm>
        </p:spPr>
        <p:txBody>
          <a:bodyPr/>
          <a:lstStyle/>
          <a:p>
            <a:r>
              <a:rPr lang="en-US" dirty="0" smtClean="0"/>
              <a:t>Why Action </a:t>
            </a:r>
            <a:r>
              <a:rPr lang="en-US" dirty="0"/>
              <a:t>R</a:t>
            </a:r>
            <a:r>
              <a:rPr lang="en-US" dirty="0" smtClean="0"/>
              <a:t>ecognition </a:t>
            </a:r>
            <a:r>
              <a:rPr lang="en-US" dirty="0"/>
              <a:t>I</a:t>
            </a:r>
            <a:r>
              <a:rPr lang="en-US" dirty="0" smtClean="0"/>
              <a:t>s </a:t>
            </a:r>
            <a:r>
              <a:rPr lang="en-US" dirty="0"/>
              <a:t>C</a:t>
            </a:r>
            <a:r>
              <a:rPr lang="en-US" dirty="0" smtClean="0"/>
              <a:t>hallenging?</a:t>
            </a:r>
            <a:endParaRPr lang="en-SG" dirty="0"/>
          </a:p>
        </p:txBody>
      </p:sp>
      <p:grpSp>
        <p:nvGrpSpPr>
          <p:cNvPr id="3" name="Group 2"/>
          <p:cNvGrpSpPr/>
          <p:nvPr/>
        </p:nvGrpSpPr>
        <p:grpSpPr>
          <a:xfrm>
            <a:off x="1380100" y="1174081"/>
            <a:ext cx="7010400" cy="2514600"/>
            <a:chOff x="762794" y="1261665"/>
            <a:chExt cx="6781800" cy="220142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794" y="1261665"/>
              <a:ext cx="6781800" cy="2201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394" y="1448594"/>
              <a:ext cx="1676400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194" y="3768348"/>
            <a:ext cx="3914775" cy="285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3771" y="3734594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2200" dirty="0"/>
              <a:t>Intra‐class </a:t>
            </a:r>
            <a:r>
              <a:rPr lang="en-SG" sz="2200" dirty="0" smtClean="0"/>
              <a:t>variation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Non-rigid motion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Human appearance variation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View-point change</a:t>
            </a:r>
            <a:endParaRPr lang="en-SG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2200" dirty="0" smtClean="0"/>
              <a:t>Object/human </a:t>
            </a:r>
            <a:r>
              <a:rPr lang="en-SG" sz="2200" dirty="0"/>
              <a:t>pose variation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2200" dirty="0" smtClean="0"/>
              <a:t>Background </a:t>
            </a:r>
            <a:r>
              <a:rPr lang="en-SG" sz="2200" dirty="0"/>
              <a:t>clutter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2200" dirty="0" smtClean="0"/>
              <a:t>Occlusion</a:t>
            </a:r>
            <a:endParaRPr lang="en-SG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2200" dirty="0" smtClean="0"/>
              <a:t>Lighting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e</a:t>
            </a:r>
            <a:r>
              <a:rPr lang="en-US" sz="2200" dirty="0" smtClean="0"/>
              <a:t>tc.</a:t>
            </a:r>
            <a:endParaRPr lang="en-SG" sz="2200" dirty="0"/>
          </a:p>
        </p:txBody>
      </p:sp>
      <p:sp>
        <p:nvSpPr>
          <p:cNvPr id="8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7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41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5594" y="716419"/>
            <a:ext cx="86868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1700" dirty="0"/>
              <a:t>J. Liu, J. </a:t>
            </a:r>
            <a:r>
              <a:rPr lang="en-SG" sz="1700" dirty="0" smtClean="0"/>
              <a:t>Luo </a:t>
            </a:r>
            <a:r>
              <a:rPr lang="en-SG" sz="1700" dirty="0"/>
              <a:t>and M. Shah. Recognizing R</a:t>
            </a:r>
            <a:r>
              <a:rPr lang="en-SG" sz="1700" dirty="0" smtClean="0"/>
              <a:t>ealistic </a:t>
            </a:r>
            <a:r>
              <a:rPr lang="en-SG" sz="1700" dirty="0"/>
              <a:t>A</a:t>
            </a:r>
            <a:r>
              <a:rPr lang="en-SG" sz="1700" dirty="0" smtClean="0"/>
              <a:t>ctions from </a:t>
            </a:r>
            <a:r>
              <a:rPr lang="en-SG" sz="1700" dirty="0"/>
              <a:t>V</a:t>
            </a:r>
            <a:r>
              <a:rPr lang="en-SG" sz="1700" dirty="0" smtClean="0"/>
              <a:t>ideos </a:t>
            </a:r>
            <a:r>
              <a:rPr lang="en-SG" sz="1700" dirty="0"/>
              <a:t>in the </a:t>
            </a:r>
            <a:r>
              <a:rPr lang="en-SG" sz="1700" dirty="0" smtClean="0"/>
              <a:t>Wild</a:t>
            </a:r>
            <a:r>
              <a:rPr lang="en-SG" sz="1700" dirty="0"/>
              <a:t>. </a:t>
            </a:r>
            <a:r>
              <a:rPr lang="en-SG" sz="1700" i="1" dirty="0" smtClean="0"/>
              <a:t>IEEE Conference on Computer Vision and Pattern Recognition</a:t>
            </a:r>
            <a:r>
              <a:rPr lang="en-SG" sz="1700" dirty="0" smtClean="0"/>
              <a:t>, 2009 (</a:t>
            </a:r>
            <a:r>
              <a:rPr lang="en-SG" sz="1700" dirty="0" err="1" smtClean="0"/>
              <a:t>Youtube</a:t>
            </a:r>
            <a:r>
              <a:rPr lang="en-SG" sz="1700" dirty="0" smtClean="0"/>
              <a:t>).</a:t>
            </a:r>
          </a:p>
          <a:p>
            <a:endParaRPr lang="en-US" sz="1700" dirty="0"/>
          </a:p>
          <a:p>
            <a:r>
              <a:rPr lang="en-SG" sz="1700" dirty="0"/>
              <a:t>C. </a:t>
            </a:r>
            <a:r>
              <a:rPr lang="en-SG" sz="1700" dirty="0" err="1" smtClean="0"/>
              <a:t>Schuldt</a:t>
            </a:r>
            <a:r>
              <a:rPr lang="en-SG" sz="1700" dirty="0"/>
              <a:t>, I. </a:t>
            </a:r>
            <a:r>
              <a:rPr lang="en-SG" sz="1700" dirty="0" smtClean="0"/>
              <a:t>Laptev </a:t>
            </a:r>
            <a:r>
              <a:rPr lang="en-SG" sz="1700" dirty="0"/>
              <a:t>and B. Caputo. Recognizing H</a:t>
            </a:r>
            <a:r>
              <a:rPr lang="en-SG" sz="1700" dirty="0" smtClean="0"/>
              <a:t>uman </a:t>
            </a:r>
            <a:r>
              <a:rPr lang="en-SG" sz="1700" dirty="0"/>
              <a:t>A</a:t>
            </a:r>
            <a:r>
              <a:rPr lang="en-SG" sz="1700" dirty="0" smtClean="0"/>
              <a:t>ctions</a:t>
            </a:r>
            <a:r>
              <a:rPr lang="en-SG" sz="1700" dirty="0"/>
              <a:t>: A </a:t>
            </a:r>
            <a:r>
              <a:rPr lang="en-SG" sz="1700" dirty="0" smtClean="0"/>
              <a:t>Local </a:t>
            </a:r>
            <a:r>
              <a:rPr lang="en-SG" sz="1700" dirty="0"/>
              <a:t>SVM A</a:t>
            </a:r>
            <a:r>
              <a:rPr lang="en-SG" sz="1700" dirty="0" smtClean="0"/>
              <a:t>pproach. </a:t>
            </a:r>
            <a:r>
              <a:rPr lang="en-SG" sz="1700" i="1" dirty="0" smtClean="0"/>
              <a:t>International Conference on Pattern Recognition</a:t>
            </a:r>
            <a:r>
              <a:rPr lang="en-SG" sz="1700" dirty="0" smtClean="0"/>
              <a:t>, 2004 (KTH).</a:t>
            </a:r>
          </a:p>
          <a:p>
            <a:endParaRPr lang="en-US" sz="1700" dirty="0"/>
          </a:p>
          <a:p>
            <a:r>
              <a:rPr lang="it-IT" sz="1700" dirty="0" smtClean="0"/>
              <a:t>H. Kuehne</a:t>
            </a:r>
            <a:r>
              <a:rPr lang="it-IT" sz="1700" dirty="0"/>
              <a:t>, </a:t>
            </a:r>
            <a:r>
              <a:rPr lang="it-IT" sz="1700" dirty="0" smtClean="0"/>
              <a:t>H. Jhuang, E. Garrote, T. Poggio and T. Serre,</a:t>
            </a:r>
            <a:r>
              <a:rPr lang="it-IT" sz="1700" dirty="0"/>
              <a:t> </a:t>
            </a:r>
            <a:r>
              <a:rPr lang="en-SG" sz="1700" dirty="0" smtClean="0"/>
              <a:t>HMDB</a:t>
            </a:r>
            <a:r>
              <a:rPr lang="en-SG" sz="1700" dirty="0"/>
              <a:t>: A large video database for human motion </a:t>
            </a:r>
            <a:r>
              <a:rPr lang="en-SG" sz="1700" dirty="0" smtClean="0"/>
              <a:t>recognition, </a:t>
            </a:r>
            <a:r>
              <a:rPr lang="en-SG" sz="1700" i="1" dirty="0" smtClean="0"/>
              <a:t>International </a:t>
            </a:r>
            <a:r>
              <a:rPr lang="en-SG" sz="1700" i="1" dirty="0"/>
              <a:t>C</a:t>
            </a:r>
            <a:r>
              <a:rPr lang="en-SG" sz="1700" i="1" dirty="0" smtClean="0"/>
              <a:t>onference </a:t>
            </a:r>
            <a:r>
              <a:rPr lang="en-SG" sz="1700" i="1" dirty="0"/>
              <a:t>on </a:t>
            </a:r>
            <a:r>
              <a:rPr lang="en-SG" sz="1700" i="1" dirty="0" smtClean="0"/>
              <a:t>Computer </a:t>
            </a:r>
            <a:r>
              <a:rPr lang="en-SG" sz="1700" i="1" dirty="0"/>
              <a:t>V</a:t>
            </a:r>
            <a:r>
              <a:rPr lang="en-SG" sz="1700" i="1" dirty="0" smtClean="0"/>
              <a:t>ision</a:t>
            </a:r>
            <a:r>
              <a:rPr lang="en-SG" sz="1700" dirty="0" smtClean="0"/>
              <a:t>, 2011 (HMDB51).</a:t>
            </a:r>
          </a:p>
          <a:p>
            <a:endParaRPr lang="en-US" sz="1700" dirty="0" smtClean="0"/>
          </a:p>
          <a:p>
            <a:r>
              <a:rPr lang="en-SG" sz="1700" dirty="0" smtClean="0"/>
              <a:t>J. Wang</a:t>
            </a:r>
            <a:r>
              <a:rPr lang="en-SG" sz="1700" dirty="0"/>
              <a:t>, </a:t>
            </a:r>
            <a:r>
              <a:rPr lang="en-SG" sz="1700" dirty="0" smtClean="0"/>
              <a:t>J. Yang, K. Yu, F. </a:t>
            </a:r>
            <a:r>
              <a:rPr lang="en-SG" sz="1700" dirty="0" err="1" smtClean="0"/>
              <a:t>Lv</a:t>
            </a:r>
            <a:r>
              <a:rPr lang="en-SG" sz="1700" dirty="0" smtClean="0"/>
              <a:t>, T. Huang and Y. Gong, Locality-Constrained</a:t>
            </a:r>
            <a:endParaRPr lang="en-SG" sz="1700" dirty="0"/>
          </a:p>
          <a:p>
            <a:r>
              <a:rPr lang="en-SG" sz="1700" dirty="0"/>
              <a:t>L</a:t>
            </a:r>
            <a:r>
              <a:rPr lang="en-SG" sz="1700" dirty="0" smtClean="0"/>
              <a:t>inear Coding </a:t>
            </a:r>
            <a:r>
              <a:rPr lang="en-SG" sz="1700" dirty="0"/>
              <a:t>for I</a:t>
            </a:r>
            <a:r>
              <a:rPr lang="en-SG" sz="1700" dirty="0" smtClean="0"/>
              <a:t>mage Classification</a:t>
            </a:r>
            <a:r>
              <a:rPr lang="en-SG" sz="1700" dirty="0"/>
              <a:t>,</a:t>
            </a:r>
            <a:r>
              <a:rPr lang="en-SG" sz="1700" dirty="0" smtClean="0"/>
              <a:t> </a:t>
            </a:r>
            <a:r>
              <a:rPr lang="en-SG" sz="1700" i="1" dirty="0"/>
              <a:t>IEEE Conference on Computer Vision and Pattern </a:t>
            </a:r>
            <a:r>
              <a:rPr lang="en-SG" sz="1700" i="1" dirty="0" smtClean="0"/>
              <a:t>Recognition</a:t>
            </a:r>
            <a:r>
              <a:rPr lang="en-SG" sz="1700" dirty="0" smtClean="0"/>
              <a:t>, pp</a:t>
            </a:r>
            <a:r>
              <a:rPr lang="en-SG" sz="1700" dirty="0"/>
              <a:t>. </a:t>
            </a:r>
            <a:r>
              <a:rPr lang="en-SG" sz="1700" dirty="0" smtClean="0"/>
              <a:t>3360-3367, 2010.</a:t>
            </a:r>
          </a:p>
          <a:p>
            <a:endParaRPr lang="en-US" sz="1700" dirty="0"/>
          </a:p>
          <a:p>
            <a:r>
              <a:rPr lang="en-US" sz="1700" dirty="0" smtClean="0"/>
              <a:t>B. Ni, G. Wang and P. Moulin, </a:t>
            </a:r>
            <a:r>
              <a:rPr lang="en-SG" sz="1700" dirty="0"/>
              <a:t>RGBD-</a:t>
            </a:r>
            <a:r>
              <a:rPr lang="en-SG" sz="1700" dirty="0" err="1"/>
              <a:t>HuDaAct</a:t>
            </a:r>
            <a:r>
              <a:rPr lang="en-SG" sz="1700" dirty="0"/>
              <a:t>: A </a:t>
            </a:r>
            <a:r>
              <a:rPr lang="en-SG" sz="1700" dirty="0" err="1"/>
              <a:t>Color</a:t>
            </a:r>
            <a:r>
              <a:rPr lang="en-SG" sz="1700" dirty="0"/>
              <a:t>-Depth Video Database for Human Daily Activity </a:t>
            </a:r>
            <a:r>
              <a:rPr lang="en-SG" sz="1700" dirty="0" smtClean="0"/>
              <a:t>Recognition</a:t>
            </a:r>
            <a:r>
              <a:rPr lang="en-US" sz="1700" dirty="0" smtClean="0"/>
              <a:t>, </a:t>
            </a:r>
            <a:r>
              <a:rPr lang="en-US" sz="1700" i="1" dirty="0" smtClean="0"/>
              <a:t>Consumer Depth Cameras for Computer Vision</a:t>
            </a:r>
            <a:r>
              <a:rPr lang="en-US" sz="1700" dirty="0" smtClean="0"/>
              <a:t>, pp.193-208, 2011.</a:t>
            </a:r>
          </a:p>
          <a:p>
            <a:endParaRPr lang="en-US" sz="1700" dirty="0"/>
          </a:p>
          <a:p>
            <a:r>
              <a:rPr lang="en-US" sz="1700" dirty="0" smtClean="0"/>
              <a:t>B. Ni, C.D. Nguyen, </a:t>
            </a:r>
            <a:r>
              <a:rPr lang="en-SG" sz="1700" dirty="0" smtClean="0"/>
              <a:t>RGBD-Camera </a:t>
            </a:r>
            <a:r>
              <a:rPr lang="en-SG" sz="1700" dirty="0"/>
              <a:t>B</a:t>
            </a:r>
            <a:r>
              <a:rPr lang="en-SG" sz="1700" dirty="0" smtClean="0"/>
              <a:t>ased </a:t>
            </a:r>
            <a:r>
              <a:rPr lang="en-SG" sz="1700" dirty="0"/>
              <a:t>G</a:t>
            </a:r>
            <a:r>
              <a:rPr lang="en-SG" sz="1700" dirty="0" smtClean="0"/>
              <a:t>et-up </a:t>
            </a:r>
            <a:r>
              <a:rPr lang="en-SG" sz="1700" dirty="0"/>
              <a:t>E</a:t>
            </a:r>
            <a:r>
              <a:rPr lang="en-SG" sz="1700" dirty="0" smtClean="0"/>
              <a:t>vent </a:t>
            </a:r>
            <a:r>
              <a:rPr lang="en-SG" sz="1700" dirty="0"/>
              <a:t>D</a:t>
            </a:r>
            <a:r>
              <a:rPr lang="en-SG" sz="1700" dirty="0" smtClean="0"/>
              <a:t>etection </a:t>
            </a:r>
            <a:r>
              <a:rPr lang="en-SG" sz="1700" dirty="0"/>
              <a:t>for </a:t>
            </a:r>
            <a:r>
              <a:rPr lang="en-SG" sz="1700" dirty="0" smtClean="0"/>
              <a:t>Hospital </a:t>
            </a:r>
            <a:r>
              <a:rPr lang="en-SG" sz="1700" dirty="0"/>
              <a:t>F</a:t>
            </a:r>
            <a:r>
              <a:rPr lang="en-SG" sz="1700" dirty="0" smtClean="0"/>
              <a:t>all Prevention</a:t>
            </a:r>
            <a:r>
              <a:rPr lang="en-SG" sz="1700" dirty="0"/>
              <a:t>,</a:t>
            </a:r>
            <a:r>
              <a:rPr lang="en-SG" sz="1700" b="1" dirty="0" smtClean="0"/>
              <a:t> </a:t>
            </a:r>
            <a:r>
              <a:rPr lang="en-SG" sz="1700" i="1" dirty="0" smtClean="0"/>
              <a:t>International Conference on Acoustic, Speech and Signal Processing</a:t>
            </a:r>
            <a:r>
              <a:rPr lang="en-SG" sz="1700" dirty="0" smtClean="0"/>
              <a:t>, 2012.</a:t>
            </a:r>
          </a:p>
          <a:p>
            <a:endParaRPr lang="en-US" sz="1700" dirty="0"/>
          </a:p>
          <a:p>
            <a:r>
              <a:rPr lang="en-SG" sz="1700" dirty="0"/>
              <a:t>L. Xia, C.C. Chen and J.K. Aggarwal, View Invariant Human Action Recognition Using Histograms of 3D </a:t>
            </a:r>
            <a:r>
              <a:rPr lang="en-SG" sz="1700" dirty="0" smtClean="0"/>
              <a:t>Joints, </a:t>
            </a:r>
            <a:r>
              <a:rPr lang="en-SG" sz="1700" i="1" dirty="0"/>
              <a:t>CVPR workshop</a:t>
            </a:r>
            <a:r>
              <a:rPr lang="en-SG" sz="1700" dirty="0" smtClean="0"/>
              <a:t>, 2012. </a:t>
            </a:r>
            <a:endParaRPr lang="en-SG" sz="1700" dirty="0"/>
          </a:p>
          <a:p>
            <a:endParaRPr lang="en-US" sz="1700" dirty="0"/>
          </a:p>
          <a:p>
            <a:endParaRPr lang="en-SG" sz="1700" dirty="0"/>
          </a:p>
          <a:p>
            <a:endParaRPr lang="en-SG" sz="17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47822" y="273935"/>
            <a:ext cx="6592105" cy="410805"/>
          </a:xfrm>
        </p:spPr>
        <p:txBody>
          <a:bodyPr/>
          <a:lstStyle/>
          <a:p>
            <a:r>
              <a:rPr lang="en-US" dirty="0"/>
              <a:t>Additional References</a:t>
            </a:r>
            <a:endParaRPr lang="en-SG" dirty="0"/>
          </a:p>
        </p:txBody>
      </p:sp>
      <p:sp>
        <p:nvSpPr>
          <p:cNvPr id="6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70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462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References</a:t>
            </a:r>
            <a:endParaRPr lang="en-SG" dirty="0"/>
          </a:p>
        </p:txBody>
      </p:sp>
      <p:sp>
        <p:nvSpPr>
          <p:cNvPr id="5" name="Rectangle 4"/>
          <p:cNvSpPr/>
          <p:nvPr/>
        </p:nvSpPr>
        <p:spPr>
          <a:xfrm>
            <a:off x="305594" y="686594"/>
            <a:ext cx="8686800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smtClean="0"/>
              <a:t>N. </a:t>
            </a:r>
            <a:r>
              <a:rPr lang="en-US" sz="1700" dirty="0" err="1" smtClean="0"/>
              <a:t>Dalal</a:t>
            </a:r>
            <a:r>
              <a:rPr lang="en-US" sz="1700" dirty="0" smtClean="0"/>
              <a:t> </a:t>
            </a:r>
            <a:r>
              <a:rPr lang="en-US" sz="1700" dirty="0"/>
              <a:t>and </a:t>
            </a:r>
            <a:r>
              <a:rPr lang="en-US" sz="1700" dirty="0" smtClean="0"/>
              <a:t>B. </a:t>
            </a:r>
            <a:r>
              <a:rPr lang="en-US" sz="1700" dirty="0" err="1" smtClean="0"/>
              <a:t>Triggs</a:t>
            </a:r>
            <a:r>
              <a:rPr lang="en-US" sz="1700" dirty="0"/>
              <a:t>, </a:t>
            </a:r>
            <a:r>
              <a:rPr lang="en-SG" sz="1700" dirty="0"/>
              <a:t>Histograms of Oriented Gradients for Human Detection, </a:t>
            </a:r>
            <a:r>
              <a:rPr lang="en-SG" sz="1700" i="1" dirty="0" smtClean="0"/>
              <a:t>IEEE Conference on Computer Vision and Pattern Recognition</a:t>
            </a:r>
            <a:r>
              <a:rPr lang="en-SG" sz="1700" dirty="0" smtClean="0"/>
              <a:t>, 2005.</a:t>
            </a:r>
            <a:endParaRPr lang="en-SG" sz="1700" dirty="0"/>
          </a:p>
          <a:p>
            <a:endParaRPr lang="en-US" sz="1700" dirty="0" smtClean="0"/>
          </a:p>
          <a:p>
            <a:r>
              <a:rPr lang="en-US" sz="1700" dirty="0" smtClean="0"/>
              <a:t>B. Ni, Y. Pei and P. Moulin, Multi-level Depth and Image Fusion for Human Activity Detection, </a:t>
            </a:r>
            <a:r>
              <a:rPr lang="en-US" sz="1700" i="1" dirty="0" smtClean="0"/>
              <a:t>IEEE Transactions on Cybernetics</a:t>
            </a:r>
            <a:r>
              <a:rPr lang="en-US" sz="1700" dirty="0" smtClean="0"/>
              <a:t>, Vol. 43, No. 5, pp. 1383-1394, 2013.</a:t>
            </a:r>
          </a:p>
          <a:p>
            <a:endParaRPr lang="en-US" sz="1700" dirty="0"/>
          </a:p>
          <a:p>
            <a:r>
              <a:rPr lang="en-US" sz="1700" dirty="0" smtClean="0"/>
              <a:t>B. Ni, V. </a:t>
            </a:r>
            <a:r>
              <a:rPr lang="en-US" sz="1700" dirty="0" err="1" smtClean="0"/>
              <a:t>Ramkrishnan</a:t>
            </a:r>
            <a:r>
              <a:rPr lang="en-US" sz="1700" dirty="0" smtClean="0"/>
              <a:t> and P. Moulin, Multiple Granularity Analysis for Fine-Grained Action Detection, </a:t>
            </a:r>
            <a:r>
              <a:rPr lang="en-US" sz="1700" i="1" dirty="0" smtClean="0"/>
              <a:t>IEEE Conference on Computer Vision and Pattern Recognition</a:t>
            </a:r>
            <a:r>
              <a:rPr lang="en-US" sz="1700" dirty="0" smtClean="0"/>
              <a:t>, 2014.</a:t>
            </a:r>
          </a:p>
          <a:p>
            <a:endParaRPr lang="en-US" sz="1700" dirty="0"/>
          </a:p>
          <a:p>
            <a:r>
              <a:rPr lang="en-SG" sz="1700" dirty="0" smtClean="0"/>
              <a:t>K. Tang, L. </a:t>
            </a:r>
            <a:r>
              <a:rPr lang="en-SG" sz="1700" dirty="0" err="1" smtClean="0"/>
              <a:t>Fei-Fei</a:t>
            </a:r>
            <a:r>
              <a:rPr lang="en-SG" sz="1700" dirty="0" smtClean="0"/>
              <a:t> and D. </a:t>
            </a:r>
            <a:r>
              <a:rPr lang="en-SG" sz="1700" dirty="0" err="1" smtClean="0"/>
              <a:t>Koller</a:t>
            </a:r>
            <a:r>
              <a:rPr lang="en-SG" sz="1700" dirty="0" smtClean="0"/>
              <a:t>, Learning </a:t>
            </a:r>
            <a:r>
              <a:rPr lang="en-SG" sz="1700" dirty="0"/>
              <a:t>Latent Temporal Structure for Complex Event </a:t>
            </a:r>
            <a:r>
              <a:rPr lang="en-SG" sz="1700" dirty="0" smtClean="0"/>
              <a:t>Detection, </a:t>
            </a:r>
            <a:r>
              <a:rPr lang="en-US" sz="1700" i="1" dirty="0"/>
              <a:t>IEEE Conference on Computer Vision and Pattern </a:t>
            </a:r>
            <a:r>
              <a:rPr lang="en-US" sz="1700" i="1" dirty="0" smtClean="0"/>
              <a:t>Recognition,</a:t>
            </a:r>
            <a:r>
              <a:rPr lang="en-SG" sz="1700" dirty="0" smtClean="0"/>
              <a:t> 2012.</a:t>
            </a:r>
          </a:p>
          <a:p>
            <a:endParaRPr lang="en-SG" sz="1700" dirty="0"/>
          </a:p>
          <a:p>
            <a:r>
              <a:rPr lang="en-SG" sz="1700" dirty="0"/>
              <a:t>S. </a:t>
            </a:r>
            <a:r>
              <a:rPr lang="en-SG" sz="1700" dirty="0" err="1"/>
              <a:t>Sadanand</a:t>
            </a:r>
            <a:r>
              <a:rPr lang="en-SG" sz="1700" dirty="0"/>
              <a:t> and J. J. Corso. Action bank: A </a:t>
            </a:r>
            <a:r>
              <a:rPr lang="en-SG" sz="1700" dirty="0" smtClean="0"/>
              <a:t>High-level </a:t>
            </a:r>
            <a:r>
              <a:rPr lang="en-SG" sz="1700" dirty="0"/>
              <a:t>R</a:t>
            </a:r>
            <a:r>
              <a:rPr lang="en-SG" sz="1700" dirty="0" smtClean="0"/>
              <a:t>epresentation </a:t>
            </a:r>
            <a:r>
              <a:rPr lang="en-SG" sz="1700" dirty="0"/>
              <a:t>of </a:t>
            </a:r>
            <a:r>
              <a:rPr lang="en-SG" sz="1700" dirty="0" smtClean="0"/>
              <a:t>Activity </a:t>
            </a:r>
            <a:r>
              <a:rPr lang="en-SG" sz="1700" dirty="0"/>
              <a:t>in V</a:t>
            </a:r>
            <a:r>
              <a:rPr lang="en-SG" sz="1700" dirty="0" smtClean="0"/>
              <a:t>ideo, </a:t>
            </a:r>
            <a:r>
              <a:rPr lang="en-SG" sz="1700" i="1" dirty="0" smtClean="0"/>
              <a:t>IEEE </a:t>
            </a:r>
            <a:r>
              <a:rPr lang="en-SG" sz="1700" i="1" dirty="0"/>
              <a:t>Conference on Computer Vision and Pattern Recognition</a:t>
            </a:r>
            <a:r>
              <a:rPr lang="en-SG" sz="1700" dirty="0"/>
              <a:t>, </a:t>
            </a:r>
            <a:r>
              <a:rPr lang="en-SG" sz="1700" dirty="0" smtClean="0"/>
              <a:t>2012.</a:t>
            </a:r>
          </a:p>
          <a:p>
            <a:endParaRPr lang="en-US" sz="1700" dirty="0"/>
          </a:p>
          <a:p>
            <a:r>
              <a:rPr lang="en-SG" sz="1700" dirty="0"/>
              <a:t>J. Yamato, J. </a:t>
            </a:r>
            <a:r>
              <a:rPr lang="en-SG" sz="1700" dirty="0" err="1"/>
              <a:t>Ohya</a:t>
            </a:r>
            <a:r>
              <a:rPr lang="en-SG" sz="1700" dirty="0"/>
              <a:t> and K. Ishii, Recognizing H</a:t>
            </a:r>
            <a:r>
              <a:rPr lang="en-SG" sz="1700" dirty="0" smtClean="0"/>
              <a:t>uman </a:t>
            </a:r>
            <a:r>
              <a:rPr lang="en-SG" sz="1700" dirty="0"/>
              <a:t>A</a:t>
            </a:r>
            <a:r>
              <a:rPr lang="en-SG" sz="1700" dirty="0" smtClean="0"/>
              <a:t>ction </a:t>
            </a:r>
            <a:r>
              <a:rPr lang="en-SG" sz="1700" dirty="0"/>
              <a:t>in </a:t>
            </a:r>
            <a:r>
              <a:rPr lang="en-SG" sz="1700" dirty="0" smtClean="0"/>
              <a:t>Time-Sequential </a:t>
            </a:r>
            <a:r>
              <a:rPr lang="en-SG" sz="1700" dirty="0"/>
              <a:t>I</a:t>
            </a:r>
            <a:r>
              <a:rPr lang="en-SG" sz="1700" dirty="0" smtClean="0"/>
              <a:t>mages </a:t>
            </a:r>
            <a:r>
              <a:rPr lang="en-SG" sz="1700" dirty="0"/>
              <a:t>U</a:t>
            </a:r>
            <a:r>
              <a:rPr lang="en-SG" sz="1700" dirty="0" smtClean="0"/>
              <a:t>sing </a:t>
            </a:r>
            <a:r>
              <a:rPr lang="en-SG" sz="1700" dirty="0"/>
              <a:t>H</a:t>
            </a:r>
            <a:r>
              <a:rPr lang="en-SG" sz="1700" dirty="0" smtClean="0"/>
              <a:t>idden </a:t>
            </a:r>
            <a:r>
              <a:rPr lang="en-SG" sz="1700" dirty="0"/>
              <a:t>Markov M</a:t>
            </a:r>
            <a:r>
              <a:rPr lang="en-SG" sz="1700" dirty="0" smtClean="0"/>
              <a:t>odel, </a:t>
            </a:r>
            <a:r>
              <a:rPr lang="en-SG" sz="1700" i="1" dirty="0"/>
              <a:t>IEEE Conference on Computer Vision and Pattern Recognition</a:t>
            </a:r>
            <a:r>
              <a:rPr lang="en-SG" sz="1700" dirty="0"/>
              <a:t>, </a:t>
            </a:r>
            <a:r>
              <a:rPr lang="en-SG" sz="1700" dirty="0" smtClean="0"/>
              <a:t>1992.</a:t>
            </a:r>
          </a:p>
          <a:p>
            <a:endParaRPr lang="en-US" sz="1700" dirty="0"/>
          </a:p>
          <a:p>
            <a:r>
              <a:rPr lang="en-SG" sz="1700" dirty="0"/>
              <a:t>L. Wang and D. </a:t>
            </a:r>
            <a:r>
              <a:rPr lang="en-SG" sz="1700" dirty="0" err="1"/>
              <a:t>Suter</a:t>
            </a:r>
            <a:r>
              <a:rPr lang="en-SG" sz="1700" dirty="0"/>
              <a:t>, Recognizing Human Activities from Silhouettes: Motion Subspace and Factorial Discriminative Graphical Model</a:t>
            </a:r>
            <a:r>
              <a:rPr lang="en-SG" sz="1700" i="1" dirty="0"/>
              <a:t>, IEEE Conference on Computer Vision and Pattern Recognition</a:t>
            </a:r>
            <a:r>
              <a:rPr lang="en-SG" sz="1700" dirty="0"/>
              <a:t>, 2007.</a:t>
            </a:r>
          </a:p>
          <a:p>
            <a:endParaRPr lang="en-SG" sz="1700" dirty="0"/>
          </a:p>
          <a:p>
            <a:r>
              <a:rPr lang="en-SG" sz="1700" dirty="0" smtClean="0"/>
              <a:t> </a:t>
            </a: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71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855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822" y="76994"/>
            <a:ext cx="6592105" cy="410805"/>
          </a:xfrm>
        </p:spPr>
        <p:txBody>
          <a:bodyPr/>
          <a:lstStyle/>
          <a:p>
            <a:r>
              <a:rPr lang="en-US" dirty="0"/>
              <a:t>Additional References</a:t>
            </a:r>
            <a:endParaRPr lang="en-SG" dirty="0"/>
          </a:p>
        </p:txBody>
      </p:sp>
      <p:sp>
        <p:nvSpPr>
          <p:cNvPr id="5" name="TextBox 4"/>
          <p:cNvSpPr txBox="1"/>
          <p:nvPr/>
        </p:nvSpPr>
        <p:spPr>
          <a:xfrm>
            <a:off x="534194" y="457994"/>
            <a:ext cx="83058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700" dirty="0" smtClean="0"/>
              <a:t>M.J</a:t>
            </a:r>
            <a:r>
              <a:rPr lang="en-SG" sz="1700" dirty="0"/>
              <a:t>. Black, Y. </a:t>
            </a:r>
            <a:r>
              <a:rPr lang="en-SG" sz="1700" dirty="0" err="1"/>
              <a:t>Yacoob</a:t>
            </a:r>
            <a:r>
              <a:rPr lang="en-SG" sz="1700" dirty="0"/>
              <a:t>, A.D. Jepson and D.J. Fleet, </a:t>
            </a:r>
            <a:r>
              <a:rPr lang="en-SG" sz="1700" dirty="0" smtClean="0"/>
              <a:t>Learning </a:t>
            </a:r>
            <a:r>
              <a:rPr lang="en-SG" sz="1700" dirty="0"/>
              <a:t>Parameterized Models of Image </a:t>
            </a:r>
            <a:r>
              <a:rPr lang="en-SG" sz="1700" dirty="0" smtClean="0"/>
              <a:t>Motion, </a:t>
            </a:r>
            <a:r>
              <a:rPr lang="en-SG" sz="1700" i="1" dirty="0" smtClean="0"/>
              <a:t>IEEE Conference on Computer Vision and Pattern Recognition</a:t>
            </a:r>
            <a:r>
              <a:rPr lang="en-SG" sz="1700" dirty="0" smtClean="0"/>
              <a:t>, 1997.</a:t>
            </a:r>
          </a:p>
          <a:p>
            <a:endParaRPr lang="en-US" sz="1700" dirty="0"/>
          </a:p>
          <a:p>
            <a:r>
              <a:rPr lang="en-SG" sz="1700" dirty="0" smtClean="0"/>
              <a:t>K. </a:t>
            </a:r>
            <a:r>
              <a:rPr lang="en-SG" sz="1700" dirty="0"/>
              <a:t>Tang, </a:t>
            </a:r>
            <a:r>
              <a:rPr lang="en-SG" sz="1700" dirty="0" smtClean="0"/>
              <a:t>L. </a:t>
            </a:r>
            <a:r>
              <a:rPr lang="en-SG" sz="1700" dirty="0" err="1" smtClean="0"/>
              <a:t>Fei-Fei</a:t>
            </a:r>
            <a:r>
              <a:rPr lang="en-SG" sz="1700" dirty="0" smtClean="0"/>
              <a:t> and D. </a:t>
            </a:r>
            <a:r>
              <a:rPr lang="en-SG" sz="1700" dirty="0" err="1"/>
              <a:t>Koller</a:t>
            </a:r>
            <a:r>
              <a:rPr lang="en-SG" sz="1700" dirty="0"/>
              <a:t>, </a:t>
            </a:r>
            <a:r>
              <a:rPr lang="en-SG" sz="1700" dirty="0" smtClean="0"/>
              <a:t>Learning </a:t>
            </a:r>
            <a:r>
              <a:rPr lang="en-SG" sz="1700" dirty="0"/>
              <a:t>Latent Temporal Structure for Complex Event </a:t>
            </a:r>
            <a:r>
              <a:rPr lang="en-SG" sz="1700" dirty="0" smtClean="0"/>
              <a:t>Detection, </a:t>
            </a:r>
            <a:r>
              <a:rPr lang="en-SG" sz="1700" i="1" dirty="0"/>
              <a:t>IEEE Conference on Computer Vision and Pattern Recognition</a:t>
            </a:r>
            <a:r>
              <a:rPr lang="en-SG" sz="1700" dirty="0"/>
              <a:t>, </a:t>
            </a:r>
            <a:r>
              <a:rPr lang="en-SG" sz="1700" dirty="0" smtClean="0"/>
              <a:t>2012.</a:t>
            </a:r>
          </a:p>
          <a:p>
            <a:endParaRPr lang="en-US" sz="1700" dirty="0"/>
          </a:p>
          <a:p>
            <a:r>
              <a:rPr lang="en-SG" sz="1700" dirty="0"/>
              <a:t>M. </a:t>
            </a:r>
            <a:r>
              <a:rPr lang="en-SG" sz="1700" dirty="0" err="1"/>
              <a:t>Raptis</a:t>
            </a:r>
            <a:r>
              <a:rPr lang="en-SG" sz="1700" dirty="0"/>
              <a:t>, I. Kokkinos and S. </a:t>
            </a:r>
            <a:r>
              <a:rPr lang="en-SG" sz="1700" dirty="0" err="1" smtClean="0"/>
              <a:t>Soatto</a:t>
            </a:r>
            <a:r>
              <a:rPr lang="en-SG" sz="1700" dirty="0"/>
              <a:t>, Discovering Discriminative Action Parts from Mid-Level Video </a:t>
            </a:r>
            <a:r>
              <a:rPr lang="en-SG" sz="1700" dirty="0" smtClean="0"/>
              <a:t>Representations</a:t>
            </a:r>
            <a:r>
              <a:rPr lang="en-SG" sz="1700" i="1" dirty="0" smtClean="0"/>
              <a:t>, IEEE </a:t>
            </a:r>
            <a:r>
              <a:rPr lang="en-SG" sz="1700" i="1" dirty="0"/>
              <a:t>Conference on Computer Vision and Pattern </a:t>
            </a:r>
            <a:r>
              <a:rPr lang="en-SG" sz="1700" i="1" dirty="0" smtClean="0"/>
              <a:t>Recognition</a:t>
            </a:r>
            <a:r>
              <a:rPr lang="en-SG" sz="1700" dirty="0" smtClean="0"/>
              <a:t>, </a:t>
            </a:r>
            <a:r>
              <a:rPr lang="en-SG" sz="1700" dirty="0"/>
              <a:t>2012. </a:t>
            </a:r>
            <a:endParaRPr lang="en-SG" sz="1700" dirty="0" smtClean="0"/>
          </a:p>
          <a:p>
            <a:endParaRPr lang="en-US" sz="1700" dirty="0"/>
          </a:p>
          <a:p>
            <a:r>
              <a:rPr lang="en-SG" sz="1700" dirty="0" smtClean="0"/>
              <a:t>A. </a:t>
            </a:r>
            <a:r>
              <a:rPr lang="en-SG" sz="1700" dirty="0" err="1" smtClean="0"/>
              <a:t>Karpathy</a:t>
            </a:r>
            <a:r>
              <a:rPr lang="en-SG" sz="1700" dirty="0"/>
              <a:t>, </a:t>
            </a:r>
            <a:r>
              <a:rPr lang="en-SG" sz="1700" dirty="0" smtClean="0"/>
              <a:t>S. Shetty</a:t>
            </a:r>
            <a:r>
              <a:rPr lang="en-SG" sz="1700" dirty="0"/>
              <a:t>, </a:t>
            </a:r>
            <a:r>
              <a:rPr lang="en-SG" sz="1700" dirty="0" smtClean="0"/>
              <a:t>G. </a:t>
            </a:r>
            <a:r>
              <a:rPr lang="en-SG" sz="1700" dirty="0" err="1" smtClean="0"/>
              <a:t>Toderici</a:t>
            </a:r>
            <a:r>
              <a:rPr lang="en-SG" sz="1700" dirty="0"/>
              <a:t>, </a:t>
            </a:r>
            <a:r>
              <a:rPr lang="en-SG" sz="1700" dirty="0" smtClean="0"/>
              <a:t>R. </a:t>
            </a:r>
            <a:r>
              <a:rPr lang="en-SG" sz="1700" dirty="0" err="1" smtClean="0"/>
              <a:t>Sukthankar</a:t>
            </a:r>
            <a:r>
              <a:rPr lang="en-SG" sz="1700" dirty="0"/>
              <a:t>, </a:t>
            </a:r>
            <a:r>
              <a:rPr lang="en-SG" sz="1700" dirty="0" smtClean="0"/>
              <a:t>T. Leung </a:t>
            </a:r>
            <a:r>
              <a:rPr lang="en-SG" sz="1700" dirty="0"/>
              <a:t>and </a:t>
            </a:r>
            <a:r>
              <a:rPr lang="en-SG" sz="1700" dirty="0" smtClean="0"/>
              <a:t>L. </a:t>
            </a:r>
            <a:r>
              <a:rPr lang="en-SG" sz="1700" dirty="0" err="1" smtClean="0"/>
              <a:t>Fei-Fei</a:t>
            </a:r>
            <a:r>
              <a:rPr lang="en-SG" sz="1700" dirty="0"/>
              <a:t>, </a:t>
            </a:r>
            <a:r>
              <a:rPr lang="en-SG" sz="1700" dirty="0" smtClean="0"/>
              <a:t>Large-scale </a:t>
            </a:r>
            <a:r>
              <a:rPr lang="en-SG" sz="1700" dirty="0"/>
              <a:t>Video Classification using Convolutional Neural </a:t>
            </a:r>
            <a:r>
              <a:rPr lang="en-SG" sz="1700" dirty="0" smtClean="0"/>
              <a:t>Networks, </a:t>
            </a:r>
            <a:r>
              <a:rPr lang="en-SG" sz="1700" i="1" dirty="0"/>
              <a:t>IEEE Conference on Computer Vision and Pattern Recognition</a:t>
            </a:r>
            <a:r>
              <a:rPr lang="en-SG" sz="1700" dirty="0"/>
              <a:t>, </a:t>
            </a:r>
            <a:r>
              <a:rPr lang="en-SG" sz="1700" dirty="0" smtClean="0"/>
              <a:t>2014. </a:t>
            </a:r>
          </a:p>
          <a:p>
            <a:endParaRPr lang="en-US" sz="1700" dirty="0" smtClean="0"/>
          </a:p>
          <a:p>
            <a:r>
              <a:rPr lang="en-SG" sz="1700" dirty="0" smtClean="0"/>
              <a:t>C. Lu, J. </a:t>
            </a:r>
            <a:r>
              <a:rPr lang="en-SG" sz="1700" dirty="0" err="1" smtClean="0"/>
              <a:t>Jia</a:t>
            </a:r>
            <a:r>
              <a:rPr lang="en-SG" sz="1700" dirty="0" smtClean="0"/>
              <a:t> and C.K. Tang, Range-Sample </a:t>
            </a:r>
            <a:r>
              <a:rPr lang="en-SG" sz="1700" dirty="0"/>
              <a:t>Depth Feature for Action </a:t>
            </a:r>
            <a:r>
              <a:rPr lang="en-SG" sz="1700" dirty="0" smtClean="0"/>
              <a:t>Recognition, </a:t>
            </a:r>
            <a:r>
              <a:rPr lang="en-SG" sz="1700" i="1" dirty="0" smtClean="0"/>
              <a:t>European Conference on Computer Vision</a:t>
            </a:r>
            <a:r>
              <a:rPr lang="en-SG" sz="1700" dirty="0" smtClean="0"/>
              <a:t>, 2014.</a:t>
            </a:r>
            <a:endParaRPr lang="en-US" sz="1700" dirty="0" smtClean="0"/>
          </a:p>
          <a:p>
            <a:endParaRPr lang="en-US" sz="1700" dirty="0" smtClean="0"/>
          </a:p>
          <a:p>
            <a:r>
              <a:rPr lang="en-SG" sz="1700" dirty="0"/>
              <a:t> </a:t>
            </a:r>
            <a:r>
              <a:rPr lang="en-SG" sz="1700" dirty="0" smtClean="0"/>
              <a:t>J. </a:t>
            </a:r>
            <a:r>
              <a:rPr lang="en-SG" sz="1700" dirty="0"/>
              <a:t>Sung, </a:t>
            </a:r>
            <a:r>
              <a:rPr lang="en-SG" sz="1700" dirty="0" smtClean="0"/>
              <a:t>C. </a:t>
            </a:r>
            <a:r>
              <a:rPr lang="en-SG" sz="1700" dirty="0"/>
              <a:t>Ponce, </a:t>
            </a:r>
            <a:r>
              <a:rPr lang="en-SG" sz="1700" dirty="0" smtClean="0"/>
              <a:t>B. Selman and A. </a:t>
            </a:r>
            <a:r>
              <a:rPr lang="en-SG" sz="1700" dirty="0" err="1" smtClean="0"/>
              <a:t>Saxena</a:t>
            </a:r>
            <a:r>
              <a:rPr lang="en-SG" sz="1700" dirty="0" smtClean="0"/>
              <a:t>, </a:t>
            </a:r>
            <a:r>
              <a:rPr lang="en-SG" sz="1700" dirty="0"/>
              <a:t>Unstructured Human Activity Detection from RGBD Images, </a:t>
            </a:r>
            <a:r>
              <a:rPr lang="en-SG" sz="1700" i="1" dirty="0" smtClean="0"/>
              <a:t>International </a:t>
            </a:r>
            <a:r>
              <a:rPr lang="en-SG" sz="1700" i="1" dirty="0"/>
              <a:t>Conference on Robotics and </a:t>
            </a:r>
            <a:r>
              <a:rPr lang="en-SG" sz="1700" i="1" dirty="0" smtClean="0"/>
              <a:t>Automation</a:t>
            </a:r>
            <a:r>
              <a:rPr lang="en-SG" sz="1700" dirty="0" smtClean="0"/>
              <a:t>, </a:t>
            </a:r>
            <a:r>
              <a:rPr lang="en-SG" sz="1700" dirty="0"/>
              <a:t>2012</a:t>
            </a:r>
            <a:r>
              <a:rPr lang="en-SG" sz="1700" dirty="0" smtClean="0"/>
              <a:t>. </a:t>
            </a:r>
          </a:p>
          <a:p>
            <a:endParaRPr lang="en-US" sz="1700" dirty="0"/>
          </a:p>
          <a:p>
            <a:r>
              <a:rPr lang="en-SG" sz="1700" dirty="0" smtClean="0"/>
              <a:t>J. </a:t>
            </a:r>
            <a:r>
              <a:rPr lang="en-SG" sz="1700" dirty="0" err="1"/>
              <a:t>Shotton</a:t>
            </a:r>
            <a:r>
              <a:rPr lang="en-SG" sz="1700" dirty="0"/>
              <a:t>, </a:t>
            </a:r>
            <a:r>
              <a:rPr lang="en-SG" sz="1700" dirty="0" smtClean="0"/>
              <a:t>A. </a:t>
            </a:r>
            <a:r>
              <a:rPr lang="en-SG" sz="1700" dirty="0"/>
              <a:t>Fitzgibbon, </a:t>
            </a:r>
            <a:r>
              <a:rPr lang="en-SG" sz="1700" dirty="0" smtClean="0"/>
              <a:t>M. </a:t>
            </a:r>
            <a:r>
              <a:rPr lang="en-SG" sz="1700" dirty="0"/>
              <a:t>Cook, </a:t>
            </a:r>
            <a:r>
              <a:rPr lang="en-SG" sz="1700" dirty="0" smtClean="0"/>
              <a:t>T. </a:t>
            </a:r>
            <a:r>
              <a:rPr lang="en-SG" sz="1700" dirty="0"/>
              <a:t>Sharp, </a:t>
            </a:r>
            <a:r>
              <a:rPr lang="en-SG" sz="1700" dirty="0" smtClean="0"/>
              <a:t>M. </a:t>
            </a:r>
            <a:r>
              <a:rPr lang="en-SG" sz="1700" dirty="0" err="1"/>
              <a:t>Finocchio</a:t>
            </a:r>
            <a:r>
              <a:rPr lang="en-SG" sz="1700" dirty="0"/>
              <a:t>, </a:t>
            </a:r>
            <a:r>
              <a:rPr lang="en-SG" sz="1700" dirty="0" smtClean="0"/>
              <a:t>R. </a:t>
            </a:r>
            <a:r>
              <a:rPr lang="en-SG" sz="1700" dirty="0"/>
              <a:t>Moore, </a:t>
            </a:r>
            <a:r>
              <a:rPr lang="en-SG" sz="1700" dirty="0" smtClean="0"/>
              <a:t>A. </a:t>
            </a:r>
            <a:r>
              <a:rPr lang="en-SG" sz="1700" dirty="0" err="1"/>
              <a:t>Kipman</a:t>
            </a:r>
            <a:r>
              <a:rPr lang="en-SG" sz="1700" dirty="0"/>
              <a:t>, and </a:t>
            </a:r>
            <a:r>
              <a:rPr lang="en-SG" sz="1700" dirty="0" smtClean="0"/>
              <a:t>A. Blake, Real-Time </a:t>
            </a:r>
            <a:r>
              <a:rPr lang="en-SG" sz="1700" dirty="0"/>
              <a:t>Human Pose Recognition in Parts from a Single Depth </a:t>
            </a:r>
            <a:r>
              <a:rPr lang="en-SG" sz="1700" dirty="0" smtClean="0"/>
              <a:t>Image, </a:t>
            </a:r>
            <a:r>
              <a:rPr lang="en-SG" sz="1700" i="1" dirty="0"/>
              <a:t>IEEE Conference on Computer Vision and Pattern Recognition</a:t>
            </a:r>
            <a:r>
              <a:rPr lang="en-SG" sz="1700" dirty="0"/>
              <a:t>, </a:t>
            </a:r>
            <a:r>
              <a:rPr lang="en-SG" sz="1700" dirty="0" smtClean="0"/>
              <a:t>2012. </a:t>
            </a:r>
            <a:endParaRPr lang="en-SG" sz="1700" dirty="0"/>
          </a:p>
          <a:p>
            <a:endParaRPr lang="en-SG" sz="1700" dirty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72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53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794" y="381794"/>
            <a:ext cx="8077200" cy="410805"/>
          </a:xfrm>
        </p:spPr>
        <p:txBody>
          <a:bodyPr/>
          <a:lstStyle/>
          <a:p>
            <a:r>
              <a:rPr lang="en-US" dirty="0" smtClean="0"/>
              <a:t>Design good features </a:t>
            </a:r>
            <a:r>
              <a:rPr lang="en-US" dirty="0"/>
              <a:t>for action representation</a:t>
            </a:r>
            <a:endParaRPr lang="en-SG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793" y="1524794"/>
            <a:ext cx="1788091" cy="209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085" y="4169778"/>
            <a:ext cx="2286000" cy="161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390" y="1797982"/>
            <a:ext cx="2817604" cy="1679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949" y="3963194"/>
            <a:ext cx="1884645" cy="193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1394" y="356017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“space-time interest points”</a:t>
            </a:r>
            <a:endParaRPr lang="en-SG" dirty="0"/>
          </a:p>
        </p:txBody>
      </p:sp>
      <p:sp>
        <p:nvSpPr>
          <p:cNvPr id="12" name="TextBox 11"/>
          <p:cNvSpPr txBox="1"/>
          <p:nvPr/>
        </p:nvSpPr>
        <p:spPr>
          <a:xfrm>
            <a:off x="5148856" y="3517662"/>
            <a:ext cx="2321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“dense trajectories”</a:t>
            </a:r>
            <a:endParaRPr lang="en-SG" dirty="0"/>
          </a:p>
        </p:txBody>
      </p:sp>
      <p:sp>
        <p:nvSpPr>
          <p:cNvPr id="13" name="TextBox 12"/>
          <p:cNvSpPr txBox="1"/>
          <p:nvPr/>
        </p:nvSpPr>
        <p:spPr>
          <a:xfrm>
            <a:off x="991394" y="5868194"/>
            <a:ext cx="3012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“motion history images”</a:t>
            </a:r>
            <a:endParaRPr lang="en-SG" dirty="0"/>
          </a:p>
        </p:txBody>
      </p:sp>
      <p:sp>
        <p:nvSpPr>
          <p:cNvPr id="14" name="TextBox 13"/>
          <p:cNvSpPr txBox="1"/>
          <p:nvPr/>
        </p:nvSpPr>
        <p:spPr>
          <a:xfrm>
            <a:off x="5065404" y="5727462"/>
            <a:ext cx="3012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“body joints”</a:t>
            </a:r>
            <a:endParaRPr lang="en-SG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8077994" y="4017378"/>
            <a:ext cx="685800" cy="0"/>
          </a:xfrm>
          <a:prstGeom prst="line">
            <a:avLst/>
          </a:prstGeom>
          <a:ln w="539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14339" y="915194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Example features</a:t>
            </a:r>
            <a:endParaRPr lang="en-SG" sz="2400" dirty="0"/>
          </a:p>
        </p:txBody>
      </p:sp>
      <p:sp>
        <p:nvSpPr>
          <p:cNvPr id="16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8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197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822" y="457994"/>
            <a:ext cx="6592105" cy="410805"/>
          </a:xfrm>
        </p:spPr>
        <p:txBody>
          <a:bodyPr/>
          <a:lstStyle/>
          <a:p>
            <a:r>
              <a:rPr lang="en-US" dirty="0" smtClean="0"/>
              <a:t>Design good </a:t>
            </a:r>
            <a:r>
              <a:rPr lang="en-US" dirty="0"/>
              <a:t>classifiers</a:t>
            </a:r>
            <a:endParaRPr lang="en-SG" dirty="0"/>
          </a:p>
        </p:txBody>
      </p:sp>
      <p:pic>
        <p:nvPicPr>
          <p:cNvPr id="9" name="Picture 11" descr="C:\Users\Jing Xiu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794" y="2152072"/>
            <a:ext cx="433575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58594" y="5029994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Linear SVM: y = </a:t>
            </a:r>
            <a:r>
              <a:rPr lang="en-US" b="1" i="1" dirty="0" smtClean="0"/>
              <a:t>w</a:t>
            </a:r>
            <a:r>
              <a:rPr lang="en-US" baseline="30000" dirty="0" smtClean="0"/>
              <a:t>T</a:t>
            </a:r>
            <a:r>
              <a:rPr lang="en-US" b="1" i="1" dirty="0" smtClean="0"/>
              <a:t>x</a:t>
            </a:r>
            <a:r>
              <a:rPr lang="en-US" dirty="0" smtClean="0"/>
              <a:t> + b</a:t>
            </a:r>
            <a:endParaRPr lang="en-SG" dirty="0"/>
          </a:p>
        </p:txBody>
      </p:sp>
      <p:sp>
        <p:nvSpPr>
          <p:cNvPr id="17" name="TextBox 16"/>
          <p:cNvSpPr txBox="1"/>
          <p:nvPr/>
        </p:nvSpPr>
        <p:spPr>
          <a:xfrm>
            <a:off x="2362994" y="991394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xample: Support Vector Machine (SVM) classifier</a:t>
            </a:r>
            <a:endParaRPr lang="en-S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1" y="1734344"/>
            <a:ext cx="778326" cy="83729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01" y="2798403"/>
            <a:ext cx="646061" cy="707591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457" y="2796381"/>
            <a:ext cx="590550" cy="65722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967" y="1734344"/>
            <a:ext cx="643529" cy="835459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98" y="5163548"/>
            <a:ext cx="609600" cy="68580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981" y="5344319"/>
            <a:ext cx="552450" cy="75247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869" y="4506192"/>
            <a:ext cx="619125" cy="67627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450" y="5230223"/>
            <a:ext cx="542925" cy="61912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32" y="4407611"/>
            <a:ext cx="638175" cy="62865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794" y="1372394"/>
            <a:ext cx="330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positive samples “walking”</a:t>
            </a:r>
            <a:endParaRPr lang="en-SG" dirty="0"/>
          </a:p>
        </p:txBody>
      </p:sp>
      <p:sp>
        <p:nvSpPr>
          <p:cNvPr id="26" name="TextBox 25"/>
          <p:cNvSpPr txBox="1"/>
          <p:nvPr/>
        </p:nvSpPr>
        <p:spPr>
          <a:xfrm>
            <a:off x="129381" y="4038279"/>
            <a:ext cx="330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negative samples “not walking”</a:t>
            </a:r>
            <a:endParaRPr lang="en-SG" dirty="0"/>
          </a:p>
        </p:txBody>
      </p:sp>
      <p:cxnSp>
        <p:nvCxnSpPr>
          <p:cNvPr id="6" name="Curved Connector 5"/>
          <p:cNvCxnSpPr>
            <a:stCxn id="1029" idx="3"/>
          </p:cNvCxnSpPr>
          <p:nvPr/>
        </p:nvCxnSpPr>
        <p:spPr>
          <a:xfrm>
            <a:off x="2220496" y="2152074"/>
            <a:ext cx="1818898" cy="820520"/>
          </a:xfrm>
          <a:prstGeom prst="curved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1028" idx="3"/>
          </p:cNvCxnSpPr>
          <p:nvPr/>
        </p:nvCxnSpPr>
        <p:spPr>
          <a:xfrm>
            <a:off x="2194007" y="3124994"/>
            <a:ext cx="1388187" cy="381000"/>
          </a:xfrm>
          <a:prstGeom prst="curved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10497" y="2058194"/>
            <a:ext cx="12812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action representation vector </a:t>
            </a:r>
            <a:r>
              <a:rPr lang="en-US" sz="1400" b="1" i="1" dirty="0" smtClean="0"/>
              <a:t>x</a:t>
            </a:r>
            <a:endParaRPr lang="en-SG" sz="1400" b="1" i="1" dirty="0"/>
          </a:p>
        </p:txBody>
      </p:sp>
      <p:sp>
        <p:nvSpPr>
          <p:cNvPr id="33" name="TextBox 32"/>
          <p:cNvSpPr txBox="1"/>
          <p:nvPr/>
        </p:nvSpPr>
        <p:spPr>
          <a:xfrm>
            <a:off x="2297397" y="3166347"/>
            <a:ext cx="12812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action representation vector </a:t>
            </a:r>
            <a:r>
              <a:rPr lang="en-US" sz="1400" b="1" i="1" dirty="0" smtClean="0"/>
              <a:t>x</a:t>
            </a:r>
            <a:endParaRPr lang="en-SG" sz="1400" b="1" i="1" dirty="0"/>
          </a:p>
        </p:txBody>
      </p:sp>
      <p:cxnSp>
        <p:nvCxnSpPr>
          <p:cNvPr id="34" name="Curved Connector 33"/>
          <p:cNvCxnSpPr>
            <a:stCxn id="1033" idx="3"/>
          </p:cNvCxnSpPr>
          <p:nvPr/>
        </p:nvCxnSpPr>
        <p:spPr>
          <a:xfrm flipV="1">
            <a:off x="2805375" y="4267994"/>
            <a:ext cx="2681819" cy="1271792"/>
          </a:xfrm>
          <a:prstGeom prst="curvedConnector3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/>
          <p:cNvCxnSpPr>
            <a:stCxn id="1032" idx="3"/>
          </p:cNvCxnSpPr>
          <p:nvPr/>
        </p:nvCxnSpPr>
        <p:spPr>
          <a:xfrm flipV="1">
            <a:off x="2362994" y="4721936"/>
            <a:ext cx="3810000" cy="122394"/>
          </a:xfrm>
          <a:prstGeom prst="curvedConnector3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201194" y="5137116"/>
            <a:ext cx="12812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action representation vector </a:t>
            </a:r>
            <a:r>
              <a:rPr lang="en-US" sz="1400" b="1" i="1" dirty="0" smtClean="0"/>
              <a:t>x</a:t>
            </a:r>
            <a:endParaRPr lang="en-SG" sz="1400" b="1" i="1" dirty="0"/>
          </a:p>
        </p:txBody>
      </p:sp>
      <p:sp>
        <p:nvSpPr>
          <p:cNvPr id="41" name="TextBox 40"/>
          <p:cNvSpPr txBox="1"/>
          <p:nvPr/>
        </p:nvSpPr>
        <p:spPr>
          <a:xfrm>
            <a:off x="6096794" y="1448594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w</a:t>
            </a:r>
            <a:r>
              <a:rPr lang="en-US" dirty="0" smtClean="0"/>
              <a:t>: separating hyper-plane</a:t>
            </a:r>
            <a:endParaRPr lang="en-SG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6325394" y="1817926"/>
            <a:ext cx="0" cy="33506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553994" y="5410994"/>
            <a:ext cx="209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y&gt;0 : “walking”</a:t>
            </a:r>
          </a:p>
          <a:p>
            <a:r>
              <a:rPr lang="en-US" dirty="0" smtClean="0"/>
              <a:t>y&lt;0 : “not walking”</a:t>
            </a:r>
            <a:endParaRPr lang="en-SG" dirty="0"/>
          </a:p>
        </p:txBody>
      </p:sp>
      <p:sp>
        <p:nvSpPr>
          <p:cNvPr id="27" name="Slide Number Placeholder 3"/>
          <p:cNvSpPr txBox="1">
            <a:spLocks noGrp="1"/>
          </p:cNvSpPr>
          <p:nvPr/>
        </p:nvSpPr>
        <p:spPr bwMode="auto">
          <a:xfrm>
            <a:off x="6554338" y="6246671"/>
            <a:ext cx="2133971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/>
          <a:lstStyle/>
          <a:p>
            <a:pPr algn="r"/>
            <a:fld id="{133B1B34-CB0C-4A4F-BD23-0F53E6A068B5}" type="slidenum">
              <a:rPr lang="en-US" altLang="zh-CN" sz="1600" b="1">
                <a:latin typeface="Arial" charset="0"/>
                <a:ea typeface="宋体" charset="-122"/>
              </a:rPr>
              <a:pPr algn="r"/>
              <a:t>9</a:t>
            </a:fld>
            <a:endParaRPr lang="en-US" altLang="zh-CN" sz="16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721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DSC_Poster_Them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A252B"/>
      </a:accent1>
      <a:accent2>
        <a:srgbClr val="EE8821"/>
      </a:accent2>
      <a:accent3>
        <a:srgbClr val="1A5D89"/>
      </a:accent3>
      <a:accent4>
        <a:srgbClr val="21A31F"/>
      </a:accent4>
      <a:accent5>
        <a:srgbClr val="741677"/>
      </a:accent5>
      <a:accent6>
        <a:srgbClr val="BFBFBF"/>
      </a:accent6>
      <a:hlink>
        <a:srgbClr val="FFFFFF"/>
      </a:hlink>
      <a:folHlink>
        <a:srgbClr val="FFFFFF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5972</TotalTime>
  <Words>4672</Words>
  <Application>Microsoft Office PowerPoint</Application>
  <PresentationFormat>Custom</PresentationFormat>
  <Paragraphs>799</Paragraphs>
  <Slides>72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Office Theme</vt:lpstr>
      <vt:lpstr>Recent Advances in Video based Action Recognition</vt:lpstr>
      <vt:lpstr>What is action recognition?</vt:lpstr>
      <vt:lpstr>Example Applications</vt:lpstr>
      <vt:lpstr>Example Applications</vt:lpstr>
      <vt:lpstr>Example Applications</vt:lpstr>
      <vt:lpstr>An Early Action Recognition Pipeline</vt:lpstr>
      <vt:lpstr>Why Action Recognition Is Challenging?</vt:lpstr>
      <vt:lpstr>Design good features for action representation</vt:lpstr>
      <vt:lpstr>Design good classifiers</vt:lpstr>
      <vt:lpstr>Outline</vt:lpstr>
      <vt:lpstr>Shape Feature – Silhouette</vt:lpstr>
      <vt:lpstr>Shape Feature – Motion History Images</vt:lpstr>
      <vt:lpstr>Shape Feature – Human Key Pose</vt:lpstr>
      <vt:lpstr>Shape Feature – Human Key Pose (Cont’d)</vt:lpstr>
      <vt:lpstr>Shape Features for Action Recognition</vt:lpstr>
      <vt:lpstr>Motion Feature – Optic Flow</vt:lpstr>
      <vt:lpstr>Motion Feature – Space Time Interest Point</vt:lpstr>
      <vt:lpstr>Motion Feature – Space Time Interest Point</vt:lpstr>
      <vt:lpstr>Motion Feature – Dense Trajectories</vt:lpstr>
      <vt:lpstr>Motion Feature – Improved Dense Trajectories</vt:lpstr>
      <vt:lpstr>Outline</vt:lpstr>
      <vt:lpstr>Action Recognition Framework</vt:lpstr>
      <vt:lpstr>Spatio-Temporal Relationship Matching</vt:lpstr>
      <vt:lpstr>Discriminative Action Part Model</vt:lpstr>
      <vt:lpstr>Action Recognition by “Parts” + “Matching”</vt:lpstr>
      <vt:lpstr>Action Recognition Framework</vt:lpstr>
      <vt:lpstr>Spatio-Temporal Pyramid Pooling</vt:lpstr>
      <vt:lpstr>Discriminative Segments Pooling</vt:lpstr>
      <vt:lpstr>Pose Adaptive Motion Pooling</vt:lpstr>
      <vt:lpstr>Pose Adaptive Motion Pooling</vt:lpstr>
      <vt:lpstr>Comparison of Feature Pooling Methods</vt:lpstr>
      <vt:lpstr>Summary</vt:lpstr>
      <vt:lpstr>Outline</vt:lpstr>
      <vt:lpstr>Action Recognition Framework</vt:lpstr>
      <vt:lpstr>Mid-Level Approach: Trajectory Group</vt:lpstr>
      <vt:lpstr>Mid-Level Approach: “Stacked Fisher Vector”</vt:lpstr>
      <vt:lpstr>“Mid-Level” vs. “Low Level”</vt:lpstr>
      <vt:lpstr>Outline</vt:lpstr>
      <vt:lpstr>PowerPoint Presentation</vt:lpstr>
      <vt:lpstr>PowerPoint Presentation</vt:lpstr>
      <vt:lpstr>PowerPoint Presentation</vt:lpstr>
      <vt:lpstr>Outline</vt:lpstr>
      <vt:lpstr>RGB-Depth Feature: Skeleton Joints from Kinect</vt:lpstr>
      <vt:lpstr>RGB-Depth Feature: Skeleton Joints from Kinect</vt:lpstr>
      <vt:lpstr>RGB-Depth Feature: Skeleton Joints from Kinect</vt:lpstr>
      <vt:lpstr>RGB-Depth Feature: Skeleton Joints from Kinect</vt:lpstr>
      <vt:lpstr>RGB-Depth Feature: Bag of 3D Points</vt:lpstr>
      <vt:lpstr>RGB-Depth Feature: Depth Cuboid Features</vt:lpstr>
      <vt:lpstr>RGB-Depth Feature: 3DMHIs</vt:lpstr>
      <vt:lpstr>RGBD-HuDaAct: Database Statistics</vt:lpstr>
      <vt:lpstr>RGBD-HuDaAct: Sample Images</vt:lpstr>
      <vt:lpstr>RGB-Depth Feature: 3DMHIs</vt:lpstr>
      <vt:lpstr>RGB-Depth Feature: DLMC-STIPs</vt:lpstr>
      <vt:lpstr>RGB-Depth Feature: DLMC-STIPs</vt:lpstr>
      <vt:lpstr>Outline</vt:lpstr>
      <vt:lpstr>PowerPoint Presentation</vt:lpstr>
      <vt:lpstr>Fuse Different Levels Via Bayesian Network</vt:lpstr>
      <vt:lpstr>RGBD Context: Fine-grained Action Detection</vt:lpstr>
      <vt:lpstr>RGBD Context: Fine-grained Action Detection</vt:lpstr>
      <vt:lpstr>RGBD Context: Fine-grained Action Detection</vt:lpstr>
      <vt:lpstr>Outline</vt:lpstr>
      <vt:lpstr>Conclusions</vt:lpstr>
      <vt:lpstr>Next Milestone in Action Recognition?</vt:lpstr>
      <vt:lpstr>Next Milestone in Action Recognition?</vt:lpstr>
      <vt:lpstr>Thank You!</vt:lpstr>
      <vt:lpstr>Key References</vt:lpstr>
      <vt:lpstr>Additional References</vt:lpstr>
      <vt:lpstr>Additional References</vt:lpstr>
      <vt:lpstr>Additional References</vt:lpstr>
      <vt:lpstr>Additional References</vt:lpstr>
      <vt:lpstr>Additional References</vt:lpstr>
      <vt:lpstr>Additional 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k.rupnow</dc:creator>
  <cp:lastModifiedBy>Ni Bing Bing</cp:lastModifiedBy>
  <cp:revision>1183</cp:revision>
  <dcterms:created xsi:type="dcterms:W3CDTF">2011-01-13T03:46:50Z</dcterms:created>
  <dcterms:modified xsi:type="dcterms:W3CDTF">2015-02-04T04:45:45Z</dcterms:modified>
</cp:coreProperties>
</file>